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82"/>
  </p:notesMasterIdLst>
  <p:sldIdLst>
    <p:sldId id="257" r:id="rId2"/>
    <p:sldId id="258" r:id="rId3"/>
    <p:sldId id="396" r:id="rId4"/>
    <p:sldId id="513" r:id="rId5"/>
    <p:sldId id="398" r:id="rId6"/>
    <p:sldId id="524" r:id="rId7"/>
    <p:sldId id="401" r:id="rId8"/>
    <p:sldId id="399" r:id="rId9"/>
    <p:sldId id="400" r:id="rId10"/>
    <p:sldId id="343" r:id="rId11"/>
    <p:sldId id="402" r:id="rId12"/>
    <p:sldId id="344" r:id="rId13"/>
    <p:sldId id="403" r:id="rId14"/>
    <p:sldId id="345" r:id="rId15"/>
    <p:sldId id="405" r:id="rId16"/>
    <p:sldId id="346" r:id="rId17"/>
    <p:sldId id="406" r:id="rId18"/>
    <p:sldId id="407" r:id="rId19"/>
    <p:sldId id="408" r:id="rId20"/>
    <p:sldId id="347" r:id="rId21"/>
    <p:sldId id="409" r:id="rId22"/>
    <p:sldId id="348" r:id="rId23"/>
    <p:sldId id="349" r:id="rId24"/>
    <p:sldId id="410" r:id="rId25"/>
    <p:sldId id="514" r:id="rId26"/>
    <p:sldId id="351" r:id="rId27"/>
    <p:sldId id="350" r:id="rId28"/>
    <p:sldId id="411" r:id="rId29"/>
    <p:sldId id="404" r:id="rId30"/>
    <p:sldId id="479" r:id="rId31"/>
    <p:sldId id="515" r:id="rId32"/>
    <p:sldId id="466" r:id="rId33"/>
    <p:sldId id="412" r:id="rId34"/>
    <p:sldId id="467" r:id="rId35"/>
    <p:sldId id="516" r:id="rId36"/>
    <p:sldId id="517" r:id="rId37"/>
    <p:sldId id="518" r:id="rId38"/>
    <p:sldId id="519" r:id="rId39"/>
    <p:sldId id="427" r:id="rId40"/>
    <p:sldId id="428" r:id="rId41"/>
    <p:sldId id="474" r:id="rId42"/>
    <p:sldId id="432" r:id="rId43"/>
    <p:sldId id="433" r:id="rId44"/>
    <p:sldId id="520" r:id="rId45"/>
    <p:sldId id="434" r:id="rId46"/>
    <p:sldId id="487" r:id="rId47"/>
    <p:sldId id="478" r:id="rId48"/>
    <p:sldId id="494" r:id="rId49"/>
    <p:sldId id="477" r:id="rId50"/>
    <p:sldId id="436" r:id="rId51"/>
    <p:sldId id="437" r:id="rId52"/>
    <p:sldId id="439" r:id="rId53"/>
    <p:sldId id="488" r:id="rId54"/>
    <p:sldId id="440" r:id="rId55"/>
    <p:sldId id="441" r:id="rId56"/>
    <p:sldId id="442" r:id="rId57"/>
    <p:sldId id="445" r:id="rId58"/>
    <p:sldId id="446" r:id="rId59"/>
    <p:sldId id="447" r:id="rId60"/>
    <p:sldId id="448" r:id="rId61"/>
    <p:sldId id="522" r:id="rId62"/>
    <p:sldId id="496" r:id="rId63"/>
    <p:sldId id="449" r:id="rId64"/>
    <p:sldId id="497" r:id="rId65"/>
    <p:sldId id="450" r:id="rId66"/>
    <p:sldId id="498" r:id="rId67"/>
    <p:sldId id="451" r:id="rId68"/>
    <p:sldId id="495" r:id="rId69"/>
    <p:sldId id="453" r:id="rId70"/>
    <p:sldId id="510" r:id="rId71"/>
    <p:sldId id="511" r:id="rId72"/>
    <p:sldId id="507" r:id="rId73"/>
    <p:sldId id="455" r:id="rId74"/>
    <p:sldId id="499" r:id="rId75"/>
    <p:sldId id="500" r:id="rId76"/>
    <p:sldId id="456" r:id="rId77"/>
    <p:sldId id="501" r:id="rId78"/>
    <p:sldId id="461" r:id="rId79"/>
    <p:sldId id="463" r:id="rId80"/>
    <p:sldId id="46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86684"/>
  </p:normalViewPr>
  <p:slideViewPr>
    <p:cSldViewPr snapToGrid="0" snapToObjects="1">
      <p:cViewPr varScale="1">
        <p:scale>
          <a:sx n="108" d="100"/>
          <a:sy n="108" d="100"/>
        </p:scale>
        <p:origin x="159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4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Thu,sep</a:t>
            </a:r>
            <a:r>
              <a:rPr lang="en-US" dirty="0"/>
              <a:t> 14,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9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5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Mon,</a:t>
            </a:r>
            <a:r>
              <a:rPr lang="en-US" baseline="0" dirty="0"/>
              <a:t> Sep18, 4pm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4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Tues,9:30,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8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200" b="0" dirty="0">
                <a:solidFill>
                  <a:schemeClr val="accent3"/>
                </a:solidFill>
                <a:latin typeface="Helvetica" charset="0"/>
              </a:rPr>
              <a:t>The offset </a:t>
            </a:r>
            <a:r>
              <a:rPr lang="en-US" sz="1200" b="0" dirty="0">
                <a:solidFill>
                  <a:srgbClr val="C00000"/>
                </a:solidFill>
                <a:latin typeface="Helvetica" charset="0"/>
              </a:rPr>
              <a:t>is a distance of 5 bytes </a:t>
            </a: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from the beginning of the program.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Can you guess </a:t>
            </a:r>
            <a:r>
              <a:rPr lang="en-US" sz="1200" b="0" dirty="0">
                <a:solidFill>
                  <a:schemeClr val="accent3"/>
                </a:solidFill>
                <a:latin typeface="Helvetica" charset="0"/>
              </a:rPr>
              <a:t>how that offset was calculated</a:t>
            </a:r>
            <a:r>
              <a:rPr lang="en-US" sz="1200" b="0" dirty="0">
                <a:solidFill>
                  <a:srgbClr val="2F2A2B"/>
                </a:solidFill>
                <a:latin typeface="Helvetica" charset="0"/>
              </a:rPr>
              <a:t>?</a:t>
            </a:r>
          </a:p>
          <a:p>
            <a:pPr marL="0" indent="0">
              <a:lnSpc>
                <a:spcPct val="120000"/>
              </a:lnSpc>
              <a:buFont typeface="Arial" charset="0"/>
              <a:buNone/>
            </a:pPr>
            <a:r>
              <a:rPr lang="en-US" sz="1200" b="1" dirty="0">
                <a:solidFill>
                  <a:srgbClr val="2F2A2B"/>
                </a:solidFill>
                <a:effectLst/>
                <a:latin typeface="Helvetica" charset="0"/>
              </a:rPr>
              <a:t>       because B8</a:t>
            </a:r>
            <a:r>
              <a:rPr lang="en-US" sz="1200" b="1" baseline="0" dirty="0">
                <a:solidFill>
                  <a:srgbClr val="2F2A2B"/>
                </a:solidFill>
                <a:effectLst/>
                <a:latin typeface="Helvetica" charset="0"/>
              </a:rPr>
              <a:t> 00 00 00 05 take 5 bytes</a:t>
            </a:r>
            <a:endParaRPr lang="en-US" sz="1200" b="1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6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TU, 4,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8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Sep21, 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1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 Feb 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Sep20,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4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CSC_ExamplAddTwoNumbers</a:t>
            </a:r>
            <a:r>
              <a:rPr lang="en-US" dirty="0"/>
              <a:t> program</a:t>
            </a:r>
          </a:p>
          <a:p>
            <a:r>
              <a:rPr lang="en-US" dirty="0"/>
              <a:t>Find it on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2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CSC_ExamplAddTwoNumbers</a:t>
            </a:r>
            <a:r>
              <a:rPr lang="en-US" dirty="0"/>
              <a:t> program</a:t>
            </a:r>
          </a:p>
          <a:p>
            <a:r>
              <a:rPr lang="en-US" dirty="0"/>
              <a:t>Find it on the desktop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0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June, 20 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Sep21, TH,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07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 Feb</a:t>
            </a:r>
            <a:r>
              <a:rPr lang="en-US" baseline="0" dirty="0"/>
              <a:t>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04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4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7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Fe14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9:30am, TH, Sep14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46144" y="4471682"/>
            <a:ext cx="8462533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Chapter3:</a:t>
            </a:r>
            <a:r>
              <a:rPr lang="en-US" altLang="en-US" sz="3600" b="1" dirty="0"/>
              <a:t> </a:t>
            </a:r>
            <a:r>
              <a:rPr lang="en-US" altLang="en-US" sz="3600" b="1" dirty="0">
                <a:solidFill>
                  <a:schemeClr val="accent3"/>
                </a:solidFill>
              </a:rPr>
              <a:t>Assembly Language Fundamentals</a:t>
            </a:r>
            <a:endParaRPr lang="en-US" altLang="en-US" sz="3400" b="1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 and </a:t>
            </a:r>
            <a:r>
              <a:rPr lang="en-US" altLang="en-US" b="1" dirty="0"/>
              <a:t>precedence</a:t>
            </a:r>
            <a:r>
              <a:rPr lang="en-US" altLang="en-US" dirty="0"/>
              <a:t> levels: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00" y="2291618"/>
            <a:ext cx="4748018" cy="196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798" y="4551540"/>
            <a:ext cx="5518423" cy="161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8540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86185" y="2992157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8685" y="3954023"/>
            <a:ext cx="414454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EBE6CA-47A7-E04F-8E65-ED65B448199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Expressions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2210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Examples</a:t>
            </a:r>
            <a:r>
              <a:rPr lang="en-US" altLang="en-US" dirty="0"/>
              <a:t>: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42" y="2273609"/>
            <a:ext cx="4999689" cy="232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26166" y="2773180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Integer division?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2862" y="5070752"/>
            <a:ext cx="943709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Suggestion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Use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parentheses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 expressions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to clarify the order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so you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don’t have to remember precedence rules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1512862" y="3437906"/>
            <a:ext cx="1732040" cy="1632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83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Character and String Constants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1271"/>
            <a:ext cx="7772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character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sz="2000" dirty="0"/>
              <a:t>'A', "x"</a:t>
            </a:r>
          </a:p>
          <a:p>
            <a:pPr lvl="1" eaLnBrk="1" hangingPunct="1"/>
            <a:r>
              <a:rPr lang="en-US" altLang="en-US" sz="2000" dirty="0"/>
              <a:t>ASCII character = 1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Enclose strings </a:t>
            </a:r>
            <a:r>
              <a:rPr lang="en-US" altLang="en-US" dirty="0"/>
              <a:t>in </a:t>
            </a:r>
            <a:r>
              <a:rPr lang="en-US" altLang="en-US" dirty="0">
                <a:solidFill>
                  <a:schemeClr val="accent3"/>
                </a:solidFill>
              </a:rPr>
              <a:t>single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3"/>
                </a:solidFill>
              </a:rPr>
              <a:t>double</a:t>
            </a:r>
            <a:r>
              <a:rPr lang="en-US" altLang="en-US" dirty="0"/>
              <a:t> quotes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"ABC"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'xyz'</a:t>
            </a:r>
          </a:p>
          <a:p>
            <a:pPr lvl="1" eaLnBrk="1" hangingPunct="1"/>
            <a:r>
              <a:rPr lang="en-US" altLang="en-US" dirty="0"/>
              <a:t>Each character occupies </a:t>
            </a:r>
            <a:r>
              <a:rPr lang="en-US" altLang="en-US" b="1" dirty="0">
                <a:solidFill>
                  <a:srgbClr val="C00000"/>
                </a:solidFill>
              </a:rPr>
              <a:t>a single byte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u="sng" dirty="0"/>
              <a:t> </a:t>
            </a:r>
            <a:r>
              <a:rPr lang="en-US" altLang="en-US" b="1" u="sng" dirty="0">
                <a:solidFill>
                  <a:schemeClr val="accent3"/>
                </a:solidFill>
              </a:rPr>
              <a:t>Embedded</a:t>
            </a:r>
            <a:r>
              <a:rPr lang="en-US" altLang="en-US" b="1" u="sng" dirty="0"/>
              <a:t> </a:t>
            </a:r>
            <a:r>
              <a:rPr lang="en-US" altLang="en-US" dirty="0"/>
              <a:t>quotes:</a:t>
            </a:r>
          </a:p>
          <a:p>
            <a:pPr lvl="1" eaLnBrk="1" hangingPunct="1"/>
            <a:r>
              <a:rPr lang="en-US" altLang="en-US" dirty="0"/>
              <a:t>'Say </a:t>
            </a:r>
            <a:r>
              <a:rPr lang="en-US" altLang="en-US" dirty="0">
                <a:solidFill>
                  <a:schemeClr val="accent3"/>
                </a:solidFill>
              </a:rPr>
              <a:t>"Goodnight," </a:t>
            </a:r>
            <a:r>
              <a:rPr lang="en-US" altLang="en-US" dirty="0"/>
              <a:t>Gracie'</a:t>
            </a:r>
          </a:p>
        </p:txBody>
      </p:sp>
    </p:spTree>
    <p:extLst>
      <p:ext uri="{BB962C8B-B14F-4D97-AF65-F5344CB8AC3E}">
        <p14:creationId xmlns:p14="http://schemas.microsoft.com/office/powerpoint/2010/main" val="111854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D029F67-C18E-8A4E-8105-32FC61595F1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Basic Elements of Assembly Language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chemeClr val="accent3"/>
                </a:solidFill>
              </a:rPr>
              <a:t>Real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5645" y="2108371"/>
            <a:ext cx="4221669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about REAL numbers?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6" y="3118567"/>
            <a:ext cx="5501817" cy="184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0520" y="48158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2r</a:t>
            </a:r>
          </a:p>
        </p:txBody>
      </p:sp>
    </p:spTree>
    <p:extLst>
      <p:ext uri="{BB962C8B-B14F-4D97-AF65-F5344CB8AC3E}">
        <p14:creationId xmlns:p14="http://schemas.microsoft.com/office/powerpoint/2010/main" val="67438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Reserved Words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5361" y="1911246"/>
            <a:ext cx="9017832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</a:t>
            </a:r>
            <a:r>
              <a:rPr lang="en-US" altLang="en-US" b="1" dirty="0">
                <a:solidFill>
                  <a:srgbClr val="C00000"/>
                </a:solidFill>
              </a:rPr>
              <a:t>cannot be used as </a:t>
            </a:r>
            <a:r>
              <a:rPr lang="en-US" altLang="en-US" sz="2800" b="1" dirty="0">
                <a:solidFill>
                  <a:srgbClr val="C00000"/>
                </a:solidFill>
              </a:rPr>
              <a:t>identifiers</a:t>
            </a:r>
          </a:p>
          <a:p>
            <a:pPr lvl="1" eaLnBrk="1" hangingPunct="1"/>
            <a:r>
              <a:rPr lang="en-US" altLang="en-US" dirty="0"/>
              <a:t>Instruction </a:t>
            </a:r>
            <a:r>
              <a:rPr lang="en-US" altLang="en-US" dirty="0">
                <a:solidFill>
                  <a:schemeClr val="accent3"/>
                </a:solidFill>
              </a:rPr>
              <a:t>mnemonics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directives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type</a:t>
            </a:r>
            <a:r>
              <a:rPr lang="en-US" altLang="en-US" dirty="0"/>
              <a:t> attributes, </a:t>
            </a:r>
            <a:r>
              <a:rPr lang="en-US" altLang="en-US" dirty="0">
                <a:solidFill>
                  <a:schemeClr val="accent3"/>
                </a:solidFill>
              </a:rPr>
              <a:t>operators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predefined</a:t>
            </a:r>
            <a:r>
              <a:rPr lang="en-US" altLang="en-US" dirty="0"/>
              <a:t> symbols</a:t>
            </a:r>
          </a:p>
          <a:p>
            <a:pPr lvl="1" eaLnBrk="1" hangingPunct="1"/>
            <a:r>
              <a:rPr lang="en-US" altLang="en-US" dirty="0"/>
              <a:t>See MASM reference in Appendix A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16" y="3236835"/>
            <a:ext cx="9525000" cy="2273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300289" y="3502243"/>
            <a:ext cx="21095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54325" y="379180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40965" y="41118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245" y="443188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10485" y="5102443"/>
            <a:ext cx="1082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70759" y="5422483"/>
            <a:ext cx="1584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FC83054-7E11-BC44-8C1F-C347232F60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1" y="1956216"/>
            <a:ext cx="9977202" cy="3733800"/>
          </a:xfrm>
        </p:spPr>
        <p:txBody>
          <a:bodyPr>
            <a:normAutofit/>
          </a:bodyPr>
          <a:lstStyle/>
          <a:p>
            <a:pPr lvl="1" eaLnBrk="1" hangingPunct="1"/>
            <a:endParaRPr lang="en-US" altLang="en-US" sz="2000" dirty="0"/>
          </a:p>
          <a:p>
            <a:pPr lvl="1" eaLnBrk="1" hangingPunct="1"/>
            <a:endParaRPr lang="en-US" alt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2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400" dirty="0"/>
              <a:t>The following names </a:t>
            </a:r>
            <a:r>
              <a:rPr lang="en-US" sz="2400" b="1" dirty="0">
                <a:solidFill>
                  <a:schemeClr val="accent3"/>
                </a:solidFill>
              </a:rPr>
              <a:t>are legal</a:t>
            </a:r>
            <a:r>
              <a:rPr lang="en-US" sz="2400" dirty="0"/>
              <a:t>, but </a:t>
            </a:r>
            <a:r>
              <a:rPr lang="en-US" sz="2400" b="1" dirty="0">
                <a:solidFill>
                  <a:srgbClr val="FF0000"/>
                </a:solidFill>
              </a:rPr>
              <a:t>not as desirable</a:t>
            </a:r>
          </a:p>
          <a:p>
            <a:pPr lvl="3">
              <a:buFont typeface="Wingdings" charset="2"/>
              <a:buChar char="q"/>
            </a:pPr>
            <a:r>
              <a:rPr lang="en-US" altLang="en-US" sz="2000" dirty="0"/>
              <a:t>        _       @      ?        $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Identifiers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74956"/>
            <a:ext cx="9334500" cy="1877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266" y="5214956"/>
            <a:ext cx="4210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_</a:t>
            </a:r>
            <a:r>
              <a:rPr lang="en-US" sz="2000" dirty="0" err="1">
                <a:solidFill>
                  <a:srgbClr val="FF0000"/>
                </a:solidFill>
              </a:rPr>
              <a:t>lineCount</a:t>
            </a:r>
            <a:r>
              <a:rPr lang="en-US" sz="2000" dirty="0">
                <a:solidFill>
                  <a:srgbClr val="FF0000"/>
                </a:solidFill>
              </a:rPr>
              <a:t>           $first              @</a:t>
            </a:r>
            <a:r>
              <a:rPr lang="en-US" sz="2000" dirty="0" err="1">
                <a:solidFill>
                  <a:srgbClr val="FF0000"/>
                </a:solidFill>
              </a:rPr>
              <a:t>myFile</a:t>
            </a:r>
            <a:endParaRPr lang="en-US" sz="2000" dirty="0">
              <a:solidFill>
                <a:srgbClr val="FF0000"/>
              </a:solidFill>
              <a:effectLst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2219" y="2283043"/>
            <a:ext cx="19178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56078" y="2633563"/>
            <a:ext cx="158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5641" y="2984083"/>
            <a:ext cx="30886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88188" y="3730843"/>
            <a:ext cx="4522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9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84102" y="1837546"/>
            <a:ext cx="8804277" cy="3429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Commands</a:t>
            </a:r>
            <a:r>
              <a:rPr lang="en-US" altLang="en-US" dirty="0"/>
              <a:t> that are </a:t>
            </a:r>
            <a:r>
              <a:rPr lang="en-US" altLang="en-US" b="1" dirty="0"/>
              <a:t>recognized</a:t>
            </a:r>
            <a:r>
              <a:rPr lang="en-US" altLang="en-US" dirty="0"/>
              <a:t> and </a:t>
            </a:r>
            <a:r>
              <a:rPr lang="en-US" altLang="en-US" b="1" dirty="0"/>
              <a:t>acted</a:t>
            </a:r>
            <a:r>
              <a:rPr lang="en-US" altLang="en-US" dirty="0"/>
              <a:t> upon </a:t>
            </a:r>
            <a:r>
              <a:rPr lang="en-US" altLang="en-US" u="sng" dirty="0"/>
              <a:t>by the assembler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Not part </a:t>
            </a:r>
            <a:r>
              <a:rPr lang="en-US" altLang="en-US" sz="2400" dirty="0"/>
              <a:t>of the </a:t>
            </a:r>
            <a:r>
              <a:rPr lang="en-US" altLang="en-US" sz="2400" dirty="0">
                <a:solidFill>
                  <a:srgbClr val="C00000"/>
                </a:solidFill>
              </a:rPr>
              <a:t>Intel instruction set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Used to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code</a:t>
            </a:r>
            <a:r>
              <a:rPr lang="en-US" altLang="en-US" dirty="0">
                <a:solidFill>
                  <a:schemeClr val="accent3"/>
                </a:solidFill>
              </a:rPr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data</a:t>
            </a:r>
            <a:r>
              <a:rPr lang="en-US" altLang="en-US" dirty="0">
                <a:solidFill>
                  <a:schemeClr val="accent3"/>
                </a:solidFill>
              </a:rPr>
              <a:t> areas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select </a:t>
            </a:r>
            <a:r>
              <a:rPr lang="en-US" altLang="en-US" b="1" dirty="0">
                <a:solidFill>
                  <a:schemeClr val="accent3"/>
                </a:solidFill>
              </a:rPr>
              <a:t>memory model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declare </a:t>
            </a:r>
            <a:r>
              <a:rPr lang="en-US" altLang="en-US" b="1" dirty="0">
                <a:solidFill>
                  <a:schemeClr val="accent3"/>
                </a:solidFill>
              </a:rPr>
              <a:t>procedures</a:t>
            </a:r>
            <a:r>
              <a:rPr lang="en-US" altLang="en-US" dirty="0"/>
              <a:t>, etc.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b="1" dirty="0"/>
              <a:t>not case sensitive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accent3"/>
                </a:solidFill>
              </a:rPr>
              <a:t>Ex: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992378" y="4293506"/>
            <a:ext cx="6290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.data,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.DATA,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.Data </a:t>
            </a:r>
          </a:p>
          <a:p>
            <a:r>
              <a:rPr lang="en-US" sz="2400" dirty="0">
                <a:solidFill>
                  <a:srgbClr val="2F2A2B"/>
                </a:solidFill>
              </a:rPr>
              <a:t>are equivalent.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33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1024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9091" y="4621404"/>
            <a:ext cx="8804277" cy="1093702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Different assemblers have different directives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NASM</a:t>
            </a:r>
            <a:r>
              <a:rPr lang="en-US" altLang="en-US" dirty="0"/>
              <a:t> not the same as </a:t>
            </a:r>
            <a:r>
              <a:rPr lang="en-US" altLang="en-US" dirty="0">
                <a:solidFill>
                  <a:schemeClr val="accent3"/>
                </a:solidFill>
              </a:rPr>
              <a:t>MASM</a:t>
            </a:r>
            <a:r>
              <a:rPr lang="en-US" altLang="en-US" dirty="0"/>
              <a:t>, for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2531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Directive:</a:t>
            </a:r>
          </a:p>
          <a:p>
            <a:pPr algn="just"/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directive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tells the assembler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reserve space in the program for a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doubleword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variable.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0719" y="3149301"/>
            <a:ext cx="41073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Instruction: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instruction,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executes at runtime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copying myVar to the EAX register</a:t>
            </a:r>
          </a:p>
          <a:p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3981" y="2087173"/>
            <a:ext cx="2202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myVar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26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accent3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eax,myVar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9091" y="1875689"/>
            <a:ext cx="2910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2000" b="1" dirty="0">
                <a:solidFill>
                  <a:schemeClr val="accent3"/>
                </a:solidFill>
              </a:rPr>
              <a:t> </a:t>
            </a:r>
            <a:r>
              <a:rPr lang="en-US" altLang="en-US" sz="2000" b="1" dirty="0"/>
              <a:t>Directive .vs Instruction: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7131" y="5584708"/>
            <a:ext cx="10189016" cy="584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All </a:t>
            </a:r>
            <a:r>
              <a:rPr lang="en-US" sz="1600" b="1" dirty="0">
                <a:solidFill>
                  <a:srgbClr val="2F2A2B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 for </a:t>
            </a:r>
            <a:r>
              <a:rPr lang="en-US" sz="1600" b="1" dirty="0">
                <a:solidFill>
                  <a:srgbClr val="2F2A2B"/>
                </a:solidFill>
              </a:rPr>
              <a:t>Intel processors </a:t>
            </a:r>
            <a:r>
              <a:rPr lang="en-US" sz="1600" dirty="0">
                <a:solidFill>
                  <a:srgbClr val="2F2A2B"/>
                </a:solidFill>
              </a:rPr>
              <a:t>share the </a:t>
            </a:r>
            <a:r>
              <a:rPr lang="en-US" sz="1600" b="1" dirty="0">
                <a:solidFill>
                  <a:schemeClr val="accent3"/>
                </a:solidFill>
              </a:rPr>
              <a:t>same instruction set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rgbClr val="2F2A2B"/>
                </a:solidFill>
              </a:rPr>
              <a:t>BUT</a:t>
            </a:r>
            <a:r>
              <a:rPr lang="en-US" sz="1600" dirty="0">
                <a:solidFill>
                  <a:srgbClr val="2F2A2B"/>
                </a:solidFill>
              </a:rPr>
              <a:t> they usually </a:t>
            </a:r>
            <a:r>
              <a:rPr lang="en-US" sz="1600" dirty="0">
                <a:solidFill>
                  <a:srgbClr val="FF0000"/>
                </a:solidFill>
              </a:rPr>
              <a:t>have different sets of directives</a:t>
            </a:r>
            <a:r>
              <a:rPr lang="en-US" sz="1600" dirty="0">
                <a:solidFill>
                  <a:srgbClr val="2F2A2B"/>
                </a:solidFill>
              </a:rPr>
              <a:t>. </a:t>
            </a:r>
          </a:p>
          <a:p>
            <a:pPr lvl="1"/>
            <a:r>
              <a:rPr lang="en-US" sz="1600" b="1" dirty="0">
                <a:solidFill>
                  <a:schemeClr val="accent3"/>
                </a:solidFill>
              </a:rPr>
              <a:t>Ex: </a:t>
            </a:r>
            <a:r>
              <a:rPr lang="en-US" sz="1600" dirty="0">
                <a:solidFill>
                  <a:srgbClr val="2F2A2B"/>
                </a:solidFill>
              </a:rPr>
              <a:t>Microsoft assembler’s </a:t>
            </a:r>
            <a:r>
              <a:rPr lang="en-US" sz="1600" b="1" dirty="0">
                <a:solidFill>
                  <a:srgbClr val="00B050"/>
                </a:solidFill>
              </a:rPr>
              <a:t>REPT</a:t>
            </a:r>
            <a:r>
              <a:rPr lang="en-US" sz="1600" dirty="0">
                <a:solidFill>
                  <a:srgbClr val="2F2A2B"/>
                </a:solidFill>
              </a:rPr>
              <a:t> directive </a:t>
            </a:r>
            <a:r>
              <a:rPr lang="en-US" sz="1600" b="1" dirty="0">
                <a:solidFill>
                  <a:schemeClr val="tx1"/>
                </a:solidFill>
              </a:rPr>
              <a:t>is not recognized </a:t>
            </a:r>
            <a:r>
              <a:rPr lang="en-US" sz="1600" dirty="0">
                <a:solidFill>
                  <a:srgbClr val="2F2A2B"/>
                </a:solidFill>
              </a:rPr>
              <a:t>by some other </a:t>
            </a:r>
            <a:r>
              <a:rPr lang="en-US" sz="1600" b="1" u="sng" dirty="0">
                <a:solidFill>
                  <a:schemeClr val="accent3"/>
                </a:solidFill>
              </a:rPr>
              <a:t>assemblers</a:t>
            </a:r>
            <a:r>
              <a:rPr lang="en-US" sz="1600" dirty="0">
                <a:solidFill>
                  <a:srgbClr val="2F2A2B"/>
                </a:solidFill>
              </a:rPr>
              <a:t>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500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9166" y="1841033"/>
            <a:ext cx="5779617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</a:rPr>
              <a:t>See Appendix A (p-591, section A5) for more directives types</a:t>
            </a:r>
          </a:p>
          <a:p>
            <a:endParaRPr lang="en-US" sz="600" dirty="0"/>
          </a:p>
          <a:p>
            <a:r>
              <a:rPr lang="en-US" sz="1700" dirty="0">
                <a:solidFill>
                  <a:schemeClr val="accent3"/>
                </a:solidFill>
              </a:rPr>
              <a:t>- label </a:t>
            </a:r>
            <a:r>
              <a:rPr lang="en-US" sz="1700" b="1" dirty="0">
                <a:solidFill>
                  <a:schemeClr val="accent3"/>
                </a:solidFill>
              </a:rPr>
              <a:t>PROC</a:t>
            </a:r>
            <a:endParaRPr lang="en-US" sz="1700" dirty="0">
              <a:solidFill>
                <a:schemeClr val="accent3"/>
              </a:solidFill>
            </a:endParaRPr>
          </a:p>
          <a:p>
            <a:r>
              <a:rPr lang="en-US" sz="1700" dirty="0"/>
              <a:t>   </a:t>
            </a:r>
            <a:r>
              <a:rPr lang="en-US" sz="1700" b="1" dirty="0"/>
              <a:t>Marks start of a procedure block </a:t>
            </a:r>
            <a:r>
              <a:rPr lang="en-US" sz="1700" dirty="0"/>
              <a:t>called label.</a:t>
            </a:r>
          </a:p>
          <a:p>
            <a:r>
              <a:rPr lang="en-US" sz="1700" dirty="0"/>
              <a:t>- name </a:t>
            </a:r>
            <a:r>
              <a:rPr lang="en-US" sz="1700" b="1" dirty="0"/>
              <a:t>ENDP</a:t>
            </a:r>
          </a:p>
          <a:p>
            <a:r>
              <a:rPr lang="en-US" sz="1700" dirty="0"/>
              <a:t>   Marks the end of procedure name previously begun with PROC.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</a:t>
            </a:r>
            <a:r>
              <a:rPr lang="en-US" sz="1700" b="1" dirty="0">
                <a:solidFill>
                  <a:schemeClr val="accent3"/>
                </a:solidFill>
              </a:rPr>
              <a:t>INVOKE</a:t>
            </a:r>
            <a:r>
              <a:rPr lang="en-US" sz="1700" dirty="0">
                <a:solidFill>
                  <a:schemeClr val="accent3"/>
                </a:solidFill>
              </a:rPr>
              <a:t> expression [[ , arguments ]]</a:t>
            </a:r>
          </a:p>
          <a:p>
            <a:r>
              <a:rPr lang="en-US" sz="1700" dirty="0"/>
              <a:t>   Calls the procedure at the address given by expression,   </a:t>
            </a:r>
          </a:p>
          <a:p>
            <a:r>
              <a:rPr lang="en-US" sz="1700" dirty="0"/>
              <a:t>   passing the arguments on the stack or in   </a:t>
            </a:r>
          </a:p>
          <a:p>
            <a:r>
              <a:rPr lang="en-US" sz="1700" dirty="0"/>
              <a:t>   registers according to the standard calling conventions of the language type. 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DATA</a:t>
            </a:r>
          </a:p>
          <a:p>
            <a:r>
              <a:rPr lang="en-US" sz="1700" dirty="0"/>
              <a:t>   indicates the start of initialized data</a:t>
            </a:r>
          </a:p>
          <a:p>
            <a:r>
              <a:rPr lang="en-US" sz="1700" dirty="0">
                <a:solidFill>
                  <a:schemeClr val="accent3"/>
                </a:solidFill>
              </a:rPr>
              <a:t>- .</a:t>
            </a:r>
            <a:r>
              <a:rPr lang="en-US" sz="1700" b="1" dirty="0">
                <a:solidFill>
                  <a:schemeClr val="accent3"/>
                </a:solidFill>
              </a:rPr>
              <a:t>CODE</a:t>
            </a:r>
          </a:p>
          <a:p>
            <a:r>
              <a:rPr lang="en-US" sz="1700" dirty="0"/>
              <a:t>    indicates the start of a code segment</a:t>
            </a:r>
          </a:p>
          <a:p>
            <a:r>
              <a:rPr lang="en-US" sz="1700" dirty="0">
                <a:solidFill>
                  <a:schemeClr val="accent3"/>
                </a:solidFill>
                <a:effectLst/>
              </a:rPr>
              <a:t>- .</a:t>
            </a:r>
            <a:r>
              <a:rPr lang="en-US" sz="1700" b="1" dirty="0">
                <a:solidFill>
                  <a:schemeClr val="accent3"/>
                </a:solidFill>
                <a:effectLst/>
              </a:rPr>
              <a:t>STACK </a:t>
            </a:r>
            <a:r>
              <a:rPr lang="en-US" sz="1700" dirty="0">
                <a:solidFill>
                  <a:schemeClr val="accent3"/>
                </a:solidFill>
              </a:rPr>
              <a:t>indicates the start of a stack segment</a:t>
            </a:r>
            <a:endParaRPr lang="en-US" sz="1700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783" y="2296308"/>
            <a:ext cx="4921323" cy="2275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85629" y="4107000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60920" y="2905726"/>
            <a:ext cx="834502" cy="446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14953" y="229970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19753" y="2497820"/>
            <a:ext cx="471055" cy="25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8259CE-322A-F647-9D6E-0FBC18546AA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Directives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67847" y="2898243"/>
            <a:ext cx="88361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Appendix A contains a useful reference for directives and operators.</a:t>
            </a:r>
          </a:p>
          <a:p>
            <a:endParaRPr lang="en-US" sz="2400" dirty="0"/>
          </a:p>
          <a:p>
            <a:endParaRPr lang="en-US" sz="2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9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CDAF16-FB52-9649-A4B1-7AAA8EAA27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/>
              <a:t>Basic Elements of Assembly Language: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895" y="1850672"/>
            <a:ext cx="7010400" cy="4495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Assembled</a:t>
            </a:r>
            <a:r>
              <a:rPr lang="en-US" altLang="en-US" dirty="0"/>
              <a:t> into machine code by assembler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Executed</a:t>
            </a:r>
            <a:r>
              <a:rPr lang="en-US" altLang="en-US" dirty="0"/>
              <a:t> at runtime by the CPU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We use the Intel IA-32 instruction set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An instruction contains: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Label		(optional)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Mnemonic	(required)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Operand	(depends on the instruction)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Comment	(optional)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56" y="4850230"/>
            <a:ext cx="54483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5195330"/>
            <a:ext cx="7676006" cy="5016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0440" y="5840745"/>
            <a:ext cx="6416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 The </a:t>
            </a:r>
            <a:r>
              <a:rPr lang="en-US" b="1" dirty="0"/>
              <a:t>label</a:t>
            </a:r>
            <a:r>
              <a:rPr lang="en-US" dirty="0"/>
              <a:t> repeat can be used to </a:t>
            </a:r>
            <a:r>
              <a:rPr lang="en-US" b="1" dirty="0"/>
              <a:t>refer to this particular statement.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240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557" y="2056218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  <a:p>
            <a:pPr marL="0" indent="0" eaLnBrk="1" hangingPunct="1">
              <a:buNone/>
            </a:pPr>
            <a:endParaRPr lang="en-US" altLang="en-US" b="1" dirty="0">
              <a:solidFill>
                <a:srgbClr val="00B050"/>
              </a:solidFill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1. Code label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target of </a:t>
            </a:r>
            <a:r>
              <a:rPr lang="en-US" altLang="en-US" b="1" dirty="0"/>
              <a:t>jump</a:t>
            </a:r>
            <a:r>
              <a:rPr lang="en-US" altLang="en-US" dirty="0"/>
              <a:t> and </a:t>
            </a:r>
            <a:r>
              <a:rPr lang="en-US" altLang="en-US" b="1" dirty="0"/>
              <a:t>loop</a:t>
            </a:r>
            <a:r>
              <a:rPr lang="en-US" altLang="en-US" dirty="0"/>
              <a:t> instructions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ex1</a:t>
            </a:r>
            <a:r>
              <a:rPr lang="en-US" altLang="en-US" dirty="0"/>
              <a:t>:   </a:t>
            </a:r>
            <a:r>
              <a:rPr lang="en-US" altLang="en-US" b="1" dirty="0">
                <a:solidFill>
                  <a:schemeClr val="tx2"/>
                </a:solidFill>
              </a:rPr>
              <a:t>L1:			</a:t>
            </a:r>
            <a:r>
              <a:rPr lang="en-US" altLang="en-US" dirty="0"/>
              <a:t>(followed by </a:t>
            </a:r>
            <a:r>
              <a:rPr lang="en-US" altLang="en-US" dirty="0">
                <a:solidFill>
                  <a:srgbClr val="C00000"/>
                </a:solidFill>
              </a:rPr>
              <a:t>colon</a:t>
            </a:r>
            <a:r>
              <a:rPr lang="en-US" altLang="en-US" dirty="0"/>
              <a:t>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b="1" dirty="0">
              <a:solidFill>
                <a:schemeClr val="tx2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altLang="en-US" b="1" u="sng" dirty="0">
                <a:solidFill>
                  <a:schemeClr val="accent3"/>
                </a:solidFill>
              </a:rPr>
              <a:t>Ex2 </a:t>
            </a:r>
            <a:r>
              <a:rPr lang="en-US" altLang="en-US" dirty="0"/>
              <a:t>: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6013" y="4515916"/>
            <a:ext cx="2840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target: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...</a:t>
            </a:r>
          </a:p>
          <a:p>
            <a:pPr lvl="1"/>
            <a:r>
              <a:rPr lang="en-US" dirty="0">
                <a:solidFill>
                  <a:srgbClr val="2F2A2B"/>
                </a:solidFill>
                <a:latin typeface="Helvetica" charset="0"/>
              </a:rPr>
              <a:t>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target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360" y="4945031"/>
            <a:ext cx="65227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code label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can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share the same line with an instruction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or it can be </a:t>
            </a:r>
            <a:r>
              <a:rPr lang="en-US" sz="1600" b="1" u="sng" dirty="0">
                <a:solidFill>
                  <a:srgbClr val="2F2A2B"/>
                </a:solidFill>
                <a:latin typeface="Helvetica" charset="0"/>
              </a:rPr>
              <a:t>on a line by itself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 lvl="2"/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L1: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mov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ax,bx</a:t>
            </a:r>
            <a:endParaRPr lang="en-US" sz="1600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7008" y="1764792"/>
            <a:ext cx="6096000" cy="11435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Act as place markers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altLang="en-US" dirty="0"/>
              <a:t> Marks the address (offset) of </a:t>
            </a:r>
            <a:r>
              <a:rPr lang="en-US" altLang="en-US" b="1" dirty="0">
                <a:solidFill>
                  <a:srgbClr val="00B050"/>
                </a:solidFill>
              </a:rPr>
              <a:t>code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B050"/>
                </a:solidFill>
              </a:rPr>
              <a:t>data</a:t>
            </a: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lang="en-US" altLang="en-US" dirty="0"/>
              <a:t> Follow identifier rules</a:t>
            </a:r>
          </a:p>
        </p:txBody>
      </p:sp>
    </p:spTree>
    <p:extLst>
      <p:ext uri="{BB962C8B-B14F-4D97-AF65-F5344CB8AC3E}">
        <p14:creationId xmlns:p14="http://schemas.microsoft.com/office/powerpoint/2010/main" val="9275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5F07909-4C22-2D42-930C-B9629AF8A9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 </a:t>
            </a:r>
            <a:r>
              <a:rPr lang="en-US" altLang="en-US" sz="4000" b="1" dirty="0">
                <a:solidFill>
                  <a:schemeClr val="accent3"/>
                </a:solidFill>
              </a:rPr>
              <a:t>Labels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0371" y="1912494"/>
            <a:ext cx="9932231" cy="43084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2. Data label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dirty="0"/>
              <a:t>must be unique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u="sng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one data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                </a:t>
            </a:r>
            <a:r>
              <a:rPr lang="en-US" altLang="en-US" b="1" dirty="0">
                <a:solidFill>
                  <a:srgbClr val="00B050"/>
                </a:solidFill>
              </a:rPr>
              <a:t>count</a:t>
            </a:r>
            <a:r>
              <a:rPr lang="en-US" altLang="en-US" b="1" dirty="0">
                <a:solidFill>
                  <a:schemeClr val="tx2"/>
                </a:solidFill>
              </a:rPr>
              <a:t> DWORD 100</a:t>
            </a:r>
            <a:r>
              <a:rPr lang="en-US" altLang="en-US" dirty="0"/>
              <a:t>		</a:t>
            </a:r>
            <a:r>
              <a:rPr lang="en-US" altLang="en-US" dirty="0">
                <a:solidFill>
                  <a:srgbClr val="FF0000"/>
                </a:solidFill>
              </a:rPr>
              <a:t>(not followed by colon)</a:t>
            </a:r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endParaRPr lang="en-US" altLang="en-US" dirty="0"/>
          </a:p>
          <a:p>
            <a:pPr lvl="1"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Ex</a:t>
            </a:r>
            <a:r>
              <a:rPr lang="en-US" altLang="en-US" dirty="0"/>
              <a:t>: multiple data  </a:t>
            </a:r>
            <a:r>
              <a:rPr lang="en-US" altLang="en-US" dirty="0">
                <a:sym typeface="Wingdings"/>
              </a:rPr>
              <a:t>  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1210" y="37435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</a:t>
            </a:r>
          </a:p>
          <a:p>
            <a:r>
              <a:rPr lang="fi-FI" dirty="0">
                <a:solidFill>
                  <a:srgbClr val="2F2A2B"/>
                </a:solidFill>
              </a:rPr>
              <a:t>         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4096, 8192</a:t>
            </a:r>
            <a:endParaRPr lang="fi-FI" dirty="0">
              <a:solidFill>
                <a:srgbClr val="2F2A2B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1210" y="49822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b="1" dirty="0" err="1">
                <a:solidFill>
                  <a:srgbClr val="00B050"/>
                </a:solidFill>
              </a:rPr>
              <a:t>array</a:t>
            </a:r>
            <a:r>
              <a:rPr lang="fi-FI" dirty="0">
                <a:solidFill>
                  <a:srgbClr val="00B050"/>
                </a:solidFill>
              </a:rPr>
              <a:t>  </a:t>
            </a:r>
            <a:r>
              <a:rPr lang="fi-FI" b="1" dirty="0">
                <a:solidFill>
                  <a:srgbClr val="2F2A2B"/>
                </a:solidFill>
              </a:rPr>
              <a:t>DWORD</a:t>
            </a:r>
            <a:r>
              <a:rPr lang="fi-FI" dirty="0">
                <a:solidFill>
                  <a:srgbClr val="2F2A2B"/>
                </a:solidFill>
              </a:rPr>
              <a:t> 1024, 2048, 4096, 8192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44653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6086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Mnemonics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Instruction </a:t>
            </a:r>
            <a:r>
              <a:rPr lang="en-US" altLang="en-US" b="1" dirty="0"/>
              <a:t>Mnemonics</a:t>
            </a:r>
          </a:p>
          <a:p>
            <a:pPr lvl="1" eaLnBrk="1" hangingPunct="1"/>
            <a:r>
              <a:rPr lang="en-US" altLang="en-US" sz="2000" dirty="0"/>
              <a:t>examples: </a:t>
            </a:r>
            <a:r>
              <a:rPr lang="en-US" altLang="en-US" sz="2000" dirty="0">
                <a:solidFill>
                  <a:schemeClr val="accent3"/>
                </a:solidFill>
              </a:rPr>
              <a:t>MOV, ADD, SUB, MUL, JMP, CALL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3277869"/>
            <a:ext cx="5614669" cy="26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Operands</a:t>
            </a:r>
          </a:p>
          <a:p>
            <a:pPr lvl="1" eaLnBrk="1" hangingPunct="1"/>
            <a:r>
              <a:rPr lang="en-US" altLang="en-US" dirty="0"/>
              <a:t>constant</a:t>
            </a:r>
          </a:p>
          <a:p>
            <a:pPr lvl="1" eaLnBrk="1" hangingPunct="1"/>
            <a:r>
              <a:rPr lang="en-US" altLang="en-US" dirty="0"/>
              <a:t>constant </a:t>
            </a:r>
            <a:r>
              <a:rPr lang="en-US" altLang="en-US" b="1" dirty="0"/>
              <a:t>expression</a:t>
            </a:r>
          </a:p>
          <a:p>
            <a:pPr lvl="1" eaLnBrk="1" hangingPunct="1"/>
            <a:r>
              <a:rPr lang="en-US" altLang="en-US" dirty="0"/>
              <a:t>register</a:t>
            </a:r>
          </a:p>
          <a:p>
            <a:pPr lvl="1" eaLnBrk="1" hangingPunct="1"/>
            <a:r>
              <a:rPr lang="en-US" altLang="en-US" dirty="0"/>
              <a:t>memory (data label)</a:t>
            </a:r>
          </a:p>
          <a:p>
            <a:pPr lvl="1" eaLnBrk="1" hangingPunct="1"/>
            <a:endParaRPr lang="en-US" altLang="en-US" sz="900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Constants and constant expressions are often called </a:t>
            </a:r>
            <a:r>
              <a:rPr lang="en-US" altLang="en-US" b="1" dirty="0">
                <a:solidFill>
                  <a:schemeClr val="accent3"/>
                </a:solidFill>
              </a:rPr>
              <a:t>immediate</a:t>
            </a:r>
            <a:r>
              <a:rPr lang="en-US" altLang="en-US" dirty="0">
                <a:solidFill>
                  <a:schemeClr val="tx2"/>
                </a:solidFill>
              </a:rPr>
              <a:t> values 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1917515"/>
            <a:ext cx="4732020" cy="16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CADE751-43D3-064F-845F-73CC1D9A7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Instructions:</a:t>
            </a:r>
            <a:r>
              <a:rPr lang="en-US" altLang="en-US" sz="4000" b="1" dirty="0">
                <a:solidFill>
                  <a:schemeClr val="tx1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Operands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870" y="1917515"/>
            <a:ext cx="8155649" cy="4495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200" b="1" u="sng" dirty="0">
                <a:solidFill>
                  <a:schemeClr val="accent3"/>
                </a:solidFill>
              </a:rPr>
              <a:t> Ordering of operands</a:t>
            </a:r>
            <a:r>
              <a:rPr lang="en-US" sz="2200" dirty="0">
                <a:solidFill>
                  <a:srgbClr val="2F2A2B"/>
                </a:solidFill>
              </a:rPr>
              <a:t>: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865" y="2317945"/>
            <a:ext cx="7243998" cy="175432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</a:rPr>
              <a:t>When instructions have multiple operands,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first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The second operand </a:t>
            </a:r>
            <a:r>
              <a:rPr lang="en-US" dirty="0">
                <a:solidFill>
                  <a:srgbClr val="2F2A2B"/>
                </a:solidFill>
              </a:rPr>
              <a:t>is called the </a:t>
            </a:r>
            <a:r>
              <a:rPr lang="en-US" b="1" dirty="0">
                <a:solidFill>
                  <a:srgbClr val="C00000"/>
                </a:solidFill>
              </a:rPr>
              <a:t>source</a:t>
            </a:r>
            <a:r>
              <a:rPr lang="en-US" dirty="0">
                <a:solidFill>
                  <a:srgbClr val="2F2A2B"/>
                </a:solidFill>
              </a:rPr>
              <a:t> operand.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C00000"/>
                </a:solidFill>
              </a:rPr>
              <a:t>contents</a:t>
            </a:r>
            <a:r>
              <a:rPr lang="en-US" dirty="0">
                <a:solidFill>
                  <a:srgbClr val="2F2A2B"/>
                </a:solidFill>
              </a:rPr>
              <a:t> of the </a:t>
            </a:r>
            <a:r>
              <a:rPr lang="en-US" b="1" u="sng" dirty="0">
                <a:solidFill>
                  <a:srgbClr val="2F2A2B"/>
                </a:solidFill>
              </a:rPr>
              <a:t>destination</a:t>
            </a:r>
            <a:r>
              <a:rPr lang="en-US" dirty="0">
                <a:solidFill>
                  <a:srgbClr val="2F2A2B"/>
                </a:solidFill>
              </a:rPr>
              <a:t> operand are </a:t>
            </a:r>
            <a:r>
              <a:rPr lang="en-US" u="sng" dirty="0">
                <a:solidFill>
                  <a:schemeClr val="accent3"/>
                </a:solidFill>
              </a:rPr>
              <a:t>modified by the instruction</a:t>
            </a:r>
            <a:endParaRPr lang="en-US" u="sng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04343" y="4472701"/>
            <a:ext cx="4904646" cy="5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0579AE-8544-5C43-A096-6AFF37DA66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Operands: </a:t>
            </a:r>
            <a:r>
              <a:rPr lang="en-US" altLang="en-US" sz="4000" b="1" dirty="0">
                <a:solidFill>
                  <a:schemeClr val="accent3"/>
                </a:solidFill>
              </a:rPr>
              <a:t>Instruction Format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03072"/>
            <a:ext cx="10500360" cy="4495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No operands</a:t>
            </a:r>
          </a:p>
          <a:p>
            <a:pPr lvl="1" eaLnBrk="1" hangingPunct="1"/>
            <a:r>
              <a:rPr lang="en-US" altLang="en-US" dirty="0" err="1"/>
              <a:t>stc</a:t>
            </a:r>
            <a:r>
              <a:rPr lang="en-US" altLang="en-US" dirty="0"/>
              <a:t>			; set Carry flag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One operand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		; register</a:t>
            </a:r>
          </a:p>
          <a:p>
            <a:pPr lvl="1" eaLnBrk="1" hangingPunct="1"/>
            <a:r>
              <a:rPr lang="en-US" altLang="en-US" dirty="0" err="1"/>
              <a:t>inc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		;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Two operands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 err="1">
                <a:solidFill>
                  <a:schemeClr val="accent3"/>
                </a:solidFill>
              </a:rPr>
              <a:t>ebx,</a:t>
            </a:r>
            <a:r>
              <a:rPr lang="en-US" altLang="en-US" dirty="0" err="1">
                <a:solidFill>
                  <a:srgbClr val="00B050"/>
                </a:solidFill>
              </a:rPr>
              <a:t>ecx</a:t>
            </a:r>
            <a:r>
              <a:rPr lang="en-US" altLang="en-US" dirty="0"/>
              <a:t>		; register, register</a:t>
            </a:r>
          </a:p>
          <a:p>
            <a:pPr lvl="1" eaLnBrk="1" hangingPunct="1"/>
            <a:r>
              <a:rPr lang="en-US" altLang="en-US" dirty="0"/>
              <a:t>sub </a:t>
            </a:r>
            <a:r>
              <a:rPr lang="en-US" altLang="en-US" dirty="0">
                <a:solidFill>
                  <a:schemeClr val="accent3"/>
                </a:solidFill>
              </a:rPr>
              <a:t>myByte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25</a:t>
            </a:r>
            <a:r>
              <a:rPr lang="en-US" altLang="en-US" dirty="0"/>
              <a:t>		; memory, constant</a:t>
            </a:r>
          </a:p>
          <a:p>
            <a:pPr lvl="1" eaLnBrk="1" hangingPunct="1"/>
            <a:r>
              <a:rPr lang="en-US" altLang="en-US" dirty="0"/>
              <a:t>add </a:t>
            </a:r>
            <a:r>
              <a:rPr lang="en-US" altLang="en-US" dirty="0">
                <a:solidFill>
                  <a:schemeClr val="accent3"/>
                </a:solidFill>
              </a:rPr>
              <a:t>eax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B050"/>
                </a:solidFill>
              </a:rPr>
              <a:t>36 * 25</a:t>
            </a:r>
            <a:r>
              <a:rPr lang="en-US" altLang="en-US" dirty="0"/>
              <a:t>	; register, constant-expression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Three operands	</a:t>
            </a:r>
          </a:p>
          <a:p>
            <a:pPr lvl="1">
              <a:buFont typeface="Courier New" charset="0"/>
              <a:buChar char="o"/>
            </a:pPr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eax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ebx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5</a:t>
            </a:r>
            <a:r>
              <a:rPr lang="en-US" dirty="0"/>
              <a:t>                    ; </a:t>
            </a:r>
            <a:r>
              <a:rPr lang="en-US" altLang="en-US" dirty="0"/>
              <a:t>register, register, constant </a:t>
            </a:r>
            <a:r>
              <a:rPr lang="en-US" altLang="en-US" sz="1600" b="1" dirty="0"/>
              <a:t>(</a:t>
            </a:r>
            <a:r>
              <a:rPr lang="en-US" altLang="en-US" sz="1600" b="1" dirty="0" err="1">
                <a:solidFill>
                  <a:schemeClr val="accent3"/>
                </a:solidFill>
              </a:rPr>
              <a:t>imul</a:t>
            </a:r>
            <a:r>
              <a:rPr lang="en-US" altLang="en-US" sz="1600" b="1" dirty="0"/>
              <a:t>: </a:t>
            </a:r>
            <a:r>
              <a:rPr lang="en-US" sz="1600" b="1" dirty="0"/>
              <a:t>signed</a:t>
            </a:r>
            <a:r>
              <a:rPr lang="en-US" sz="1600" dirty="0"/>
              <a:t> multiply, </a:t>
            </a:r>
            <a:r>
              <a:rPr lang="en-US" sz="1600" b="1" dirty="0"/>
              <a:t>preserves the sign </a:t>
            </a:r>
            <a:r>
              <a:rPr lang="en-US" sz="1600" dirty="0"/>
              <a:t>of the product</a:t>
            </a:r>
            <a:r>
              <a:rPr lang="en-US" altLang="en-US" sz="1600" b="1" dirty="0"/>
              <a:t>)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Courier New" charset="0"/>
              <a:buChar char="o"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98925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777240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Comments are good!</a:t>
            </a:r>
          </a:p>
          <a:p>
            <a:pPr lvl="1" eaLnBrk="1" hangingPunct="1"/>
            <a:r>
              <a:rPr lang="en-US" altLang="en-US" dirty="0"/>
              <a:t>explain the </a:t>
            </a:r>
            <a:r>
              <a:rPr lang="en-US" altLang="en-US" b="1" dirty="0"/>
              <a:t>program's purpose</a:t>
            </a:r>
          </a:p>
          <a:p>
            <a:pPr lvl="1" eaLnBrk="1" hangingPunct="1"/>
            <a:r>
              <a:rPr lang="en-US" altLang="en-US" dirty="0"/>
              <a:t>when it was written, and by whom</a:t>
            </a:r>
          </a:p>
          <a:p>
            <a:pPr lvl="1" eaLnBrk="1" hangingPunct="1"/>
            <a:r>
              <a:rPr lang="en-US" altLang="en-US" dirty="0"/>
              <a:t>revision information</a:t>
            </a:r>
          </a:p>
          <a:p>
            <a:pPr lvl="1" eaLnBrk="1" hangingPunct="1"/>
            <a:r>
              <a:rPr lang="en-US" altLang="en-US" b="1" dirty="0"/>
              <a:t>tricky coding techniques</a:t>
            </a:r>
          </a:p>
          <a:p>
            <a:pPr lvl="1" eaLnBrk="1" hangingPunct="1"/>
            <a:r>
              <a:rPr lang="en-US" altLang="en-US" b="1" dirty="0"/>
              <a:t>application-specific explanations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Single-line comments</a:t>
            </a: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0" y="4976647"/>
            <a:ext cx="20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</a:t>
            </a:r>
            <a:r>
              <a:rPr lang="en-US" dirty="0">
                <a:sym typeface="Wingdings"/>
              </a:rPr>
              <a:t> see next for 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7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6BA9747-3FE4-544B-A44A-EA1F02C3FA7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Comments: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Examples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888760"/>
            <a:ext cx="8816880" cy="518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Single-line comments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Multi-line comments</a:t>
            </a:r>
          </a:p>
          <a:p>
            <a:pPr lvl="1" eaLnBrk="1" hangingPunct="1"/>
            <a:r>
              <a:rPr lang="en-US" altLang="en-US" dirty="0"/>
              <a:t>begin with </a:t>
            </a:r>
            <a:r>
              <a:rPr lang="en-US" altLang="en-US" b="1" dirty="0">
                <a:solidFill>
                  <a:schemeClr val="accent3"/>
                </a:solidFill>
              </a:rPr>
              <a:t>COMMENT directive </a:t>
            </a:r>
            <a:r>
              <a:rPr lang="en-US" altLang="en-US" dirty="0"/>
              <a:t>and a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  <a:p>
            <a:pPr lvl="1" eaLnBrk="1" hangingPunct="1"/>
            <a:r>
              <a:rPr lang="en-US" altLang="en-US" dirty="0"/>
              <a:t>end with the same </a:t>
            </a:r>
            <a:r>
              <a:rPr lang="en-US" altLang="en-US" b="1" dirty="0">
                <a:solidFill>
                  <a:schemeClr val="accent3"/>
                </a:solidFill>
              </a:rPr>
              <a:t>programmer-chosen character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2634275"/>
            <a:ext cx="8100600" cy="3375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417320" y="4691338"/>
            <a:ext cx="4914900" cy="1212454"/>
            <a:chOff x="1417320" y="4691338"/>
            <a:chExt cx="4914900" cy="12124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20" y="4727210"/>
              <a:ext cx="4914900" cy="1155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86162" y="4691338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8240" y="5568035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68770" y="4625267"/>
            <a:ext cx="5041900" cy="1257643"/>
            <a:chOff x="6668770" y="4625267"/>
            <a:chExt cx="5041900" cy="12576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770" y="4689110"/>
              <a:ext cx="5041900" cy="1193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82782" y="4625267"/>
              <a:ext cx="1626207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40101" y="5531980"/>
              <a:ext cx="389302" cy="335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19116" y="2567435"/>
            <a:ext cx="4669364" cy="38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4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522686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299" y="1851513"/>
            <a:ext cx="4919297" cy="433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Parts of assembly program: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Main procedure </a:t>
            </a:r>
            <a:r>
              <a:rPr lang="en-US" dirty="0"/>
              <a:t>(entry point)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 err="1">
                <a:solidFill>
                  <a:schemeClr val="accent3"/>
                </a:solidFill>
              </a:rPr>
              <a:t>eax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register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b="1" dirty="0" err="1">
                <a:solidFill>
                  <a:srgbClr val="00B050"/>
                </a:solidFill>
              </a:rPr>
              <a:t>mov</a:t>
            </a:r>
            <a:r>
              <a:rPr lang="en-US" b="1" dirty="0">
                <a:solidFill>
                  <a:srgbClr val="00B050"/>
                </a:solidFill>
              </a:rPr>
              <a:t> &amp; add </a:t>
            </a:r>
            <a:r>
              <a:rPr lang="en-US" dirty="0"/>
              <a:t>instruction (</a:t>
            </a:r>
            <a:r>
              <a:rPr lang="en-US" dirty="0" err="1"/>
              <a:t>eax</a:t>
            </a:r>
            <a:r>
              <a:rPr lang="en-US" dirty="0"/>
              <a:t>=11)</a:t>
            </a:r>
          </a:p>
          <a:p>
            <a:pPr marL="742950" lvl="1" indent="-285750">
              <a:lnSpc>
                <a:spcPct val="229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INVOKE</a:t>
            </a:r>
            <a:r>
              <a:rPr lang="en-US" dirty="0"/>
              <a:t> (call, </a:t>
            </a:r>
            <a:r>
              <a:rPr lang="en-US" dirty="0" err="1"/>
              <a:t>unix</a:t>
            </a:r>
            <a:r>
              <a:rPr lang="en-US" dirty="0"/>
              <a:t>) </a:t>
            </a:r>
            <a:r>
              <a:rPr lang="en-US" dirty="0" err="1">
                <a:solidFill>
                  <a:schemeClr val="accent3"/>
                </a:solidFill>
              </a:rPr>
              <a:t>ExitProcess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0</a:t>
            </a:r>
          </a:p>
          <a:p>
            <a:pPr marL="742950" lvl="1" indent="-285750">
              <a:lnSpc>
                <a:spcPct val="229000"/>
              </a:lnSpc>
              <a:spcAft>
                <a:spcPts val="600"/>
              </a:spcAft>
              <a:buFont typeface="Courier New" charset="0"/>
              <a:buChar char="o"/>
            </a:pPr>
            <a:r>
              <a:rPr lang="en-US" dirty="0"/>
              <a:t>Comments  begin with </a:t>
            </a:r>
            <a:r>
              <a:rPr lang="en-US" b="1" dirty="0">
                <a:solidFill>
                  <a:schemeClr val="accent3"/>
                </a:solidFill>
              </a:rPr>
              <a:t>semicolon ;</a:t>
            </a:r>
          </a:p>
          <a:p>
            <a:pPr>
              <a:lnSpc>
                <a:spcPct val="229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976" y="1851513"/>
            <a:ext cx="6534114" cy="2086477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17193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56" y="1861112"/>
            <a:ext cx="6423184" cy="44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9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Program Template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5" y="1783080"/>
            <a:ext cx="5243830" cy="4512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7624" y="2237821"/>
            <a:ext cx="4954895" cy="1275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7625" y="4307480"/>
            <a:ext cx="4954895" cy="7916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65307" y="5307548"/>
            <a:ext cx="4951973" cy="9579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25" y="3716679"/>
            <a:ext cx="4954895" cy="5407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77624" y="1782989"/>
            <a:ext cx="4954895" cy="2774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92456" y="2875340"/>
            <a:ext cx="460590" cy="3017522"/>
            <a:chOff x="3292464" y="2875340"/>
            <a:chExt cx="180986" cy="3017522"/>
          </a:xfrm>
        </p:grpSpPr>
        <p:cxnSp>
          <p:nvCxnSpPr>
            <p:cNvPr id="4" name="Elbow Connector 3"/>
            <p:cNvCxnSpPr/>
            <p:nvPr/>
          </p:nvCxnSpPr>
          <p:spPr>
            <a:xfrm rot="16200000" flipH="1">
              <a:off x="1874197" y="4293609"/>
              <a:ext cx="3017520" cy="180985"/>
            </a:xfrm>
            <a:prstGeom prst="bentConnector3">
              <a:avLst>
                <a:gd name="adj1" fmla="val 99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92464" y="2875340"/>
              <a:ext cx="18098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91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83722" y="1957455"/>
            <a:ext cx="10583360" cy="874197"/>
            <a:chOff x="1483722" y="1957455"/>
            <a:chExt cx="10583360" cy="874197"/>
          </a:xfrm>
        </p:grpSpPr>
        <p:sp>
          <p:nvSpPr>
            <p:cNvPr id="5" name="TextBox 4"/>
            <p:cNvSpPr txBox="1"/>
            <p:nvPr/>
          </p:nvSpPr>
          <p:spPr>
            <a:xfrm>
              <a:off x="1483722" y="2554167"/>
              <a:ext cx="626975" cy="2774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85088" y="1957455"/>
              <a:ext cx="4581994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.386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directive, identifies this as a 32-bit program that can access 32-bit registers and addresses.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83722" y="2752401"/>
            <a:ext cx="10583360" cy="830997"/>
            <a:chOff x="1483722" y="2752401"/>
            <a:chExt cx="10583360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483722" y="2877590"/>
              <a:ext cx="2638581" cy="28321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485088" y="2752401"/>
              <a:ext cx="4581994" cy="830997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.model </a:t>
              </a:r>
              <a:r>
                <a:rPr lang="en-US" sz="1600" dirty="0">
                  <a:solidFill>
                    <a:srgbClr val="2F2A2B"/>
                  </a:solidFill>
                </a:rPr>
                <a:t>selects the program’s memory </a:t>
              </a:r>
              <a:r>
                <a:rPr lang="en-US" sz="1600" b="1" dirty="0">
                  <a:solidFill>
                    <a:srgbClr val="00B050"/>
                  </a:solidFill>
                </a:rPr>
                <a:t>model (flat), </a:t>
              </a:r>
              <a:r>
                <a:rPr lang="en-US" sz="1600" dirty="0">
                  <a:solidFill>
                    <a:srgbClr val="2F2A2B"/>
                  </a:solidFill>
                </a:rPr>
                <a:t>and identifies the </a:t>
              </a:r>
              <a:r>
                <a:rPr lang="en-US" sz="1600" b="1" dirty="0">
                  <a:solidFill>
                    <a:srgbClr val="00B050"/>
                  </a:solidFill>
                </a:rPr>
                <a:t>calling convention (named </a:t>
              </a:r>
              <a:r>
                <a:rPr lang="en-US" sz="1600" b="1" dirty="0" err="1">
                  <a:solidFill>
                    <a:srgbClr val="00B050"/>
                  </a:solidFill>
                </a:rPr>
                <a:t>stdcall</a:t>
              </a:r>
              <a:r>
                <a:rPr lang="en-US" sz="1600" b="1" dirty="0">
                  <a:solidFill>
                    <a:srgbClr val="00B050"/>
                  </a:solidFill>
                </a:rPr>
                <a:t>) </a:t>
              </a:r>
              <a:r>
                <a:rPr lang="en-US" sz="1600" dirty="0">
                  <a:solidFill>
                    <a:srgbClr val="2F2A2B"/>
                  </a:solidFill>
                </a:rPr>
                <a:t>for procedures</a:t>
              </a:r>
              <a:r>
                <a:rPr lang="en-US" sz="1400" dirty="0">
                  <a:solidFill>
                    <a:srgbClr val="2F2A2B"/>
                  </a:solidFill>
                </a:rPr>
                <a:t>. Ex. Windows API</a:t>
              </a:r>
              <a:endParaRPr lang="en-US" sz="14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1276" y="3198862"/>
            <a:ext cx="10585806" cy="1410602"/>
            <a:chOff x="1481276" y="3198862"/>
            <a:chExt cx="10585806" cy="1410602"/>
          </a:xfrm>
        </p:grpSpPr>
        <p:sp>
          <p:nvSpPr>
            <p:cNvPr id="7" name="TextBox 6"/>
            <p:cNvSpPr txBox="1"/>
            <p:nvPr/>
          </p:nvSpPr>
          <p:spPr>
            <a:xfrm>
              <a:off x="1481276" y="3198862"/>
              <a:ext cx="1626211" cy="25225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4800" y="3778467"/>
              <a:ext cx="4142282" cy="83099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.stack</a:t>
              </a:r>
              <a:r>
                <a:rPr lang="en-US" sz="1600" dirty="0">
                  <a:solidFill>
                    <a:srgbClr val="2F2A2B"/>
                  </a:solidFill>
                </a:rPr>
                <a:t> aside </a:t>
              </a:r>
              <a:r>
                <a:rPr lang="en-US" sz="1600" b="1" dirty="0">
                  <a:solidFill>
                    <a:srgbClr val="2F2A2B"/>
                  </a:solidFill>
                </a:rPr>
                <a:t>4096</a:t>
              </a:r>
              <a:r>
                <a:rPr lang="en-US" sz="1600" dirty="0">
                  <a:solidFill>
                    <a:srgbClr val="2F2A2B"/>
                  </a:solidFill>
                </a:rPr>
                <a:t> bytes of storage for the </a:t>
              </a:r>
              <a:r>
                <a:rPr lang="en-US" sz="1600" b="1" dirty="0">
                  <a:solidFill>
                    <a:srgbClr val="7030A0"/>
                  </a:solidFill>
                </a:rPr>
                <a:t>runtime stack</a:t>
              </a:r>
              <a:r>
                <a:rPr lang="en-US" sz="1600" dirty="0">
                  <a:solidFill>
                    <a:srgbClr val="2F2A2B"/>
                  </a:solidFill>
                </a:rPr>
                <a:t>, which every program must have. </a:t>
              </a:r>
              <a:r>
                <a:rPr lang="en-US" sz="1600" dirty="0"/>
                <a:t>Size of a memory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2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40818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1360" y="1911597"/>
            <a:ext cx="10494282" cy="1884360"/>
            <a:chOff x="1481360" y="1911597"/>
            <a:chExt cx="10494282" cy="1884360"/>
          </a:xfrm>
        </p:grpSpPr>
        <p:sp>
          <p:nvSpPr>
            <p:cNvPr id="12" name="Rectangle 11"/>
            <p:cNvSpPr/>
            <p:nvPr/>
          </p:nvSpPr>
          <p:spPr>
            <a:xfrm>
              <a:off x="7393648" y="1911597"/>
              <a:ext cx="4581994" cy="181588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</a:rPr>
                <a:t>ExitProcess</a:t>
              </a:r>
              <a:r>
                <a:rPr lang="en-US" sz="1600" b="1" dirty="0">
                  <a:solidFill>
                    <a:srgbClr val="FF0000"/>
                  </a:solidFill>
                </a:rPr>
                <a:t>,</a:t>
              </a:r>
              <a:r>
                <a:rPr lang="en-US" sz="1600" dirty="0">
                  <a:solidFill>
                    <a:srgbClr val="2F2A2B"/>
                  </a:solidFill>
                </a:rPr>
                <a:t> declares </a:t>
              </a:r>
              <a:r>
                <a:rPr lang="en-US" sz="1600" b="1" dirty="0">
                  <a:solidFill>
                    <a:schemeClr val="accent3"/>
                  </a:solidFill>
                </a:rPr>
                <a:t>a prototype</a:t>
              </a:r>
              <a:r>
                <a:rPr lang="en-US" sz="1600" dirty="0">
                  <a:solidFill>
                    <a:srgbClr val="2F2A2B"/>
                  </a:solidFill>
                </a:rPr>
                <a:t> for the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function.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A prototype consists of </a:t>
              </a:r>
              <a:r>
                <a:rPr lang="en-US" sz="1600" dirty="0">
                  <a:solidFill>
                    <a:schemeClr val="accent3"/>
                  </a:solidFill>
                </a:rPr>
                <a:t>the function name</a:t>
              </a:r>
              <a:r>
                <a:rPr lang="en-US" sz="1600" dirty="0">
                  <a:solidFill>
                    <a:srgbClr val="2F2A2B"/>
                  </a:solidFill>
                </a:rPr>
                <a:t>, the </a:t>
              </a:r>
              <a:r>
                <a:rPr lang="en-US" sz="1600" dirty="0">
                  <a:solidFill>
                    <a:schemeClr val="accent3"/>
                  </a:solidFill>
                </a:rPr>
                <a:t>PROTO keyword</a:t>
              </a:r>
              <a:r>
                <a:rPr lang="en-US" sz="1600" dirty="0">
                  <a:solidFill>
                    <a:srgbClr val="2F2A2B"/>
                  </a:solidFill>
                </a:rPr>
                <a:t>, a </a:t>
              </a:r>
              <a:r>
                <a:rPr lang="en-US" sz="1600" dirty="0">
                  <a:solidFill>
                    <a:schemeClr val="accent3"/>
                  </a:solidFill>
                </a:rPr>
                <a:t>comma</a:t>
              </a:r>
              <a:r>
                <a:rPr lang="en-US" sz="1600" dirty="0">
                  <a:solidFill>
                    <a:srgbClr val="2F2A2B"/>
                  </a:solidFill>
                </a:rPr>
                <a:t>, and a </a:t>
              </a:r>
              <a:r>
                <a:rPr lang="en-US" sz="1600" dirty="0">
                  <a:solidFill>
                    <a:schemeClr val="accent3"/>
                  </a:solidFill>
                </a:rPr>
                <a:t>list of input parameters</a:t>
              </a:r>
              <a:r>
                <a:rPr lang="en-US" sz="1600" dirty="0">
                  <a:solidFill>
                    <a:srgbClr val="2F2A2B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2F2A2B"/>
                  </a:solidFill>
                </a:rPr>
                <a:t>- </a:t>
              </a:r>
              <a:r>
                <a:rPr lang="en-US" sz="1600" u="sng" dirty="0">
                  <a:solidFill>
                    <a:srgbClr val="2F2A2B"/>
                  </a:solidFill>
                </a:rPr>
                <a:t>The input parameter </a:t>
              </a:r>
              <a:r>
                <a:rPr lang="en-US" sz="1600" dirty="0">
                  <a:solidFill>
                    <a:srgbClr val="2F2A2B"/>
                  </a:solidFill>
                </a:rPr>
                <a:t>for </a:t>
              </a:r>
              <a:r>
                <a:rPr lang="en-US" sz="1600" dirty="0" err="1">
                  <a:solidFill>
                    <a:srgbClr val="2F2A2B"/>
                  </a:solidFill>
                </a:rPr>
                <a:t>ExitProcess</a:t>
              </a:r>
              <a:r>
                <a:rPr lang="en-US" sz="1600" dirty="0">
                  <a:solidFill>
                    <a:srgbClr val="2F2A2B"/>
                  </a:solidFill>
                </a:rPr>
                <a:t> is named </a:t>
              </a:r>
              <a:r>
                <a:rPr lang="en-US" sz="1600" dirty="0" err="1">
                  <a:solidFill>
                    <a:srgbClr val="2F2A2B"/>
                  </a:solidFill>
                </a:rPr>
                <a:t>dwExitCode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1360" y="3543698"/>
              <a:ext cx="5103748" cy="252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66370" y="4151303"/>
            <a:ext cx="10509272" cy="1737877"/>
            <a:chOff x="1466370" y="4151303"/>
            <a:chExt cx="10509272" cy="1737877"/>
          </a:xfrm>
        </p:grpSpPr>
        <p:sp>
          <p:nvSpPr>
            <p:cNvPr id="24" name="TextBox 23"/>
            <p:cNvSpPr txBox="1"/>
            <p:nvPr/>
          </p:nvSpPr>
          <p:spPr>
            <a:xfrm>
              <a:off x="1466370" y="4151303"/>
              <a:ext cx="1320530" cy="20847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1000" y="5058183"/>
              <a:ext cx="3974642" cy="830997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The label main </a:t>
              </a:r>
              <a:r>
                <a:rPr lang="en-US" sz="1600" dirty="0"/>
                <a:t>identifies the </a:t>
              </a:r>
              <a:r>
                <a:rPr lang="en-US" sz="1600" b="1" dirty="0">
                  <a:solidFill>
                    <a:srgbClr val="FFC000"/>
                  </a:solidFill>
                </a:rPr>
                <a:t>program entry point</a:t>
              </a:r>
              <a:r>
                <a:rPr lang="en-US" sz="1600" dirty="0"/>
                <a:t> (main) and </a:t>
              </a:r>
              <a:r>
                <a:rPr lang="en-US" sz="1600" u="sng" dirty="0">
                  <a:solidFill>
                    <a:srgbClr val="2F2A2B"/>
                  </a:solidFill>
                </a:rPr>
                <a:t>marks the address </a:t>
              </a:r>
              <a:r>
                <a:rPr lang="en-US" sz="1600" dirty="0">
                  <a:solidFill>
                    <a:srgbClr val="2F2A2B"/>
                  </a:solidFill>
                </a:rPr>
                <a:t>at which the </a:t>
              </a:r>
              <a:r>
                <a:rPr lang="en-US" sz="1600" u="sng" dirty="0">
                  <a:solidFill>
                    <a:srgbClr val="2F2A2B"/>
                  </a:solidFill>
                </a:rPr>
                <a:t>program will begin to execute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81360" y="3840180"/>
            <a:ext cx="10494282" cy="897902"/>
            <a:chOff x="1481360" y="3840180"/>
            <a:chExt cx="10494282" cy="897902"/>
          </a:xfrm>
        </p:grpSpPr>
        <p:sp>
          <p:nvSpPr>
            <p:cNvPr id="23" name="TextBox 22"/>
            <p:cNvSpPr txBox="1"/>
            <p:nvPr/>
          </p:nvSpPr>
          <p:spPr>
            <a:xfrm>
              <a:off x="1481360" y="3840180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01000" y="3907085"/>
              <a:ext cx="3974642" cy="8309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r>
                <a:rPr lang="en-US" sz="1600" b="1" dirty="0">
                  <a:solidFill>
                    <a:schemeClr val="accent3"/>
                  </a:solidFill>
                </a:rPr>
                <a:t>CODE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beginning of the code area of a program, the area that contains executable instructions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2B041FE-6A97-9C42-93BE-F9C2F11E348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3021" y="1186995"/>
            <a:ext cx="9709879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Example: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and Subtracting Integers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07688" y="1811585"/>
            <a:ext cx="7696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; </a:t>
            </a:r>
            <a:r>
              <a:rPr lang="en-US" altLang="en-US" sz="1800" dirty="0" err="1">
                <a:latin typeface="Courier New" charset="0"/>
              </a:rPr>
              <a:t>AddTwo.asm</a:t>
            </a:r>
            <a:r>
              <a:rPr lang="en-US" altLang="en-US" sz="1800" dirty="0">
                <a:latin typeface="Courier New" charset="0"/>
              </a:rPr>
              <a:t> – adds two 32-bit integers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.386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.model </a:t>
            </a:r>
            <a:r>
              <a:rPr lang="en-US" altLang="en-US" sz="1800" dirty="0" err="1">
                <a:latin typeface="Courier New" charset="0"/>
              </a:rPr>
              <a:t>flat,stdcall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.stack 4096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ExitProcess</a:t>
            </a:r>
            <a:r>
              <a:rPr lang="en-US" altLang="en-US" sz="1800" dirty="0">
                <a:latin typeface="Courier New" charset="0"/>
              </a:rPr>
              <a:t> PROTO, </a:t>
            </a:r>
            <a:r>
              <a:rPr lang="en-US" altLang="en-US" sz="1800" dirty="0" err="1">
                <a:latin typeface="Courier New" charset="0"/>
              </a:rPr>
              <a:t>dwExitCode:DWORD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PROC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eax,5     ; move 5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 eax,6     ; add  6 to the EAX register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INVOKE ExitProcess,0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main ENDP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END main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7669" y="4985771"/>
            <a:ext cx="10537972" cy="1280798"/>
            <a:chOff x="1437669" y="4985771"/>
            <a:chExt cx="10537972" cy="1280798"/>
          </a:xfrm>
        </p:grpSpPr>
        <p:sp>
          <p:nvSpPr>
            <p:cNvPr id="24" name="TextBox 23"/>
            <p:cNvSpPr txBox="1"/>
            <p:nvPr/>
          </p:nvSpPr>
          <p:spPr>
            <a:xfrm>
              <a:off x="1437669" y="5592280"/>
              <a:ext cx="1320530" cy="5407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7928" y="5681794"/>
              <a:ext cx="4627712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</a:rPr>
                <a:t>end</a:t>
              </a:r>
              <a:r>
                <a:rPr lang="en-US" sz="1600" dirty="0">
                  <a:solidFill>
                    <a:srgbClr val="2F2A2B"/>
                  </a:solidFill>
                </a:rPr>
                <a:t> directive marks the last line to be assembled, and it identifies the program entry point (main</a:t>
              </a:r>
              <a:r>
                <a:rPr lang="en-US" sz="1600">
                  <a:solidFill>
                    <a:srgbClr val="2F2A2B"/>
                  </a:solidFill>
                </a:rPr>
                <a:t>). 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7346286" y="4985771"/>
              <a:ext cx="4629355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ENDP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>
                  <a:solidFill>
                    <a:srgbClr val="2F2A2B"/>
                  </a:solidFill>
                </a:rPr>
                <a:t>directive marks the end of a procedure. Our program had a procedure named main,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97209" y="3663989"/>
            <a:ext cx="10178431" cy="1860724"/>
            <a:chOff x="1797209" y="3663989"/>
            <a:chExt cx="10178431" cy="1860724"/>
          </a:xfrm>
        </p:grpSpPr>
        <p:sp>
          <p:nvSpPr>
            <p:cNvPr id="23" name="TextBox 22"/>
            <p:cNvSpPr txBox="1"/>
            <p:nvPr/>
          </p:nvSpPr>
          <p:spPr>
            <a:xfrm>
              <a:off x="1797209" y="5265518"/>
              <a:ext cx="2954681" cy="2591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46285" y="3663989"/>
              <a:ext cx="462935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</a:rPr>
                <a:t>INVOKE</a:t>
              </a:r>
              <a:r>
                <a:rPr lang="en-US" sz="1600" dirty="0">
                  <a:solidFill>
                    <a:schemeClr val="accent3"/>
                  </a:solidFill>
                </a:rPr>
                <a:t> </a:t>
              </a:r>
              <a:r>
                <a:rPr lang="en-US" sz="1600" dirty="0"/>
                <a:t>Calls on, the procedure </a:t>
              </a:r>
              <a:r>
                <a:rPr lang="en-US" sz="1600" u="sng" dirty="0" err="1"/>
                <a:t>ExitProcess</a:t>
              </a:r>
              <a:r>
                <a:rPr lang="en-US" sz="1600" dirty="0"/>
                <a:t>, passing the arguments on the stack or in  registers.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en-US" sz="3400" dirty="0">
                <a:solidFill>
                  <a:schemeClr val="tx1"/>
                </a:solidFill>
              </a:rPr>
              <a:t>Example: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sz="4000" b="1" u="sng" dirty="0">
                <a:solidFill>
                  <a:schemeClr val="accent3"/>
                </a:solidFill>
              </a:rPr>
              <a:t>Debugging</a:t>
            </a:r>
            <a:r>
              <a:rPr lang="en-US" sz="4000" b="1" dirty="0">
                <a:solidFill>
                  <a:schemeClr val="accent3"/>
                </a:solidFill>
              </a:rPr>
              <a:t> the </a:t>
            </a:r>
            <a:r>
              <a:rPr lang="en-US" sz="4000" b="1" dirty="0" err="1">
                <a:solidFill>
                  <a:schemeClr val="accent3"/>
                </a:solidFill>
              </a:rPr>
              <a:t>AddTwo</a:t>
            </a:r>
            <a:r>
              <a:rPr lang="en-US" sz="4000" b="1" dirty="0">
                <a:solidFill>
                  <a:schemeClr val="accent3"/>
                </a:solidFill>
              </a:rPr>
              <a:t> Program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0967" y="1842290"/>
            <a:ext cx="5278022" cy="4438588"/>
            <a:chOff x="3230967" y="1842290"/>
            <a:chExt cx="5278022" cy="4438588"/>
          </a:xfrm>
        </p:grpSpPr>
        <p:grpSp>
          <p:nvGrpSpPr>
            <p:cNvPr id="3" name="Group 2"/>
            <p:cNvGrpSpPr/>
            <p:nvPr/>
          </p:nvGrpSpPr>
          <p:grpSpPr>
            <a:xfrm>
              <a:off x="3230967" y="1842290"/>
              <a:ext cx="5278022" cy="4438588"/>
              <a:chOff x="3230967" y="1842290"/>
              <a:chExt cx="5278022" cy="44385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196" y="1842290"/>
                <a:ext cx="4236793" cy="443858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4691921" y="5221361"/>
                <a:ext cx="734518" cy="102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230967" y="5426439"/>
                <a:ext cx="1670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Execute under the control of a debugger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01780" y="4931765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or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50423" y="5018407"/>
                <a:ext cx="1199213" cy="389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537657" y="5036695"/>
              <a:ext cx="107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debugger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855928"/>
            <a:ext cx="6705600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Go to the Debug Menu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Windows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Then select Registers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0" y="3942066"/>
            <a:ext cx="11481339" cy="166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110" y="5707239"/>
            <a:ext cx="62627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register </a:t>
            </a:r>
            <a:r>
              <a:rPr lang="en-US" b="1" dirty="0">
                <a:solidFill>
                  <a:srgbClr val="C00000"/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127073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18437" name="Text Box 1028"/>
          <p:cNvSpPr txBox="1">
            <a:spLocks noChangeArrowheads="1"/>
          </p:cNvSpPr>
          <p:nvPr/>
        </p:nvSpPr>
        <p:spPr bwMode="auto">
          <a:xfrm>
            <a:off x="1234440" y="1718768"/>
            <a:ext cx="6705600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/>
              <a:t>Showing </a:t>
            </a:r>
            <a:r>
              <a:rPr lang="en-US" altLang="en-US" sz="2000" b="1" dirty="0">
                <a:solidFill>
                  <a:schemeClr val="accent3"/>
                </a:solidFill>
              </a:rPr>
              <a:t>registers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chemeClr val="accent3"/>
                </a:solidFill>
              </a:rPr>
              <a:t>flags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in the debugger: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Right click on the Registers Window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/>
              <a:t>Select Flags from the drop menu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41" y="3134540"/>
            <a:ext cx="7772010" cy="3180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5440" y="3431909"/>
            <a:ext cx="27665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OV (overflow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UP (direction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EI (interrupt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PL (sign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ZR (zero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AC (auxiliary carry),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PE (parity flag),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and 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(carry flag).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8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400" dirty="0"/>
              <a:t>Example:</a:t>
            </a:r>
            <a:r>
              <a:rPr lang="en-US" altLang="en-US" sz="4000" dirty="0"/>
              <a:t> </a:t>
            </a:r>
            <a:r>
              <a:rPr lang="en-US" sz="3600" b="1" u="sng" dirty="0">
                <a:solidFill>
                  <a:schemeClr val="accent3"/>
                </a:solidFill>
              </a:rPr>
              <a:t>Running</a:t>
            </a:r>
            <a:r>
              <a:rPr lang="en-US" sz="3600" b="1" dirty="0">
                <a:solidFill>
                  <a:schemeClr val="accent3"/>
                </a:solidFill>
              </a:rPr>
              <a:t> and </a:t>
            </a:r>
            <a:r>
              <a:rPr lang="en-US" sz="3600" b="1" u="sng" dirty="0">
                <a:solidFill>
                  <a:schemeClr val="accent3"/>
                </a:solidFill>
              </a:rPr>
              <a:t>Debugging</a:t>
            </a:r>
            <a:r>
              <a:rPr lang="en-US" sz="3600" b="1" dirty="0">
                <a:solidFill>
                  <a:schemeClr val="accent3"/>
                </a:solidFill>
              </a:rPr>
              <a:t> the </a:t>
            </a:r>
            <a:r>
              <a:rPr lang="en-US" sz="3600" b="1" dirty="0" err="1">
                <a:solidFill>
                  <a:schemeClr val="accent3"/>
                </a:solidFill>
              </a:rPr>
              <a:t>AddTwo</a:t>
            </a:r>
            <a:r>
              <a:rPr lang="en-US" sz="3600" b="1" dirty="0">
                <a:solidFill>
                  <a:schemeClr val="accent3"/>
                </a:solidFill>
              </a:rPr>
              <a:t> Program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70620" y="2468880"/>
            <a:ext cx="511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Use Visual </a:t>
            </a:r>
            <a:r>
              <a:rPr lang="en-US" sz="2400" b="1" dirty="0">
                <a:solidFill>
                  <a:srgbClr val="C00000"/>
                </a:solidFill>
              </a:rPr>
              <a:t>Studio and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185254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9548A7E-9C04-3A47-8C4F-0DC1BB9962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Suggested Coding Standards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160" y="1926872"/>
            <a:ext cx="7543800" cy="434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Some approaches to capitalization</a:t>
            </a:r>
          </a:p>
          <a:p>
            <a:pPr lvl="1" eaLnBrk="1" hangingPunct="1"/>
            <a:r>
              <a:rPr lang="en-US" altLang="en-US" dirty="0"/>
              <a:t>capitalize nothing</a:t>
            </a:r>
          </a:p>
          <a:p>
            <a:pPr lvl="1" eaLnBrk="1" hangingPunct="1"/>
            <a:r>
              <a:rPr lang="en-US" altLang="en-US" dirty="0"/>
              <a:t>capitalize everything</a:t>
            </a:r>
          </a:p>
          <a:p>
            <a:pPr lvl="1" eaLnBrk="1" hangingPunct="1"/>
            <a:r>
              <a:rPr lang="en-US" altLang="en-US" dirty="0"/>
              <a:t>capitalize all reserved words, including instruction mnemonics and register names</a:t>
            </a:r>
          </a:p>
          <a:p>
            <a:pPr lvl="1" eaLnBrk="1" hangingPunct="1"/>
            <a:r>
              <a:rPr lang="en-US" altLang="en-US" dirty="0"/>
              <a:t>capitalize only directives and operators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Other suggestions</a:t>
            </a:r>
          </a:p>
          <a:p>
            <a:pPr lvl="1" eaLnBrk="1" hangingPunct="1"/>
            <a:r>
              <a:rPr lang="en-US" altLang="en-US" dirty="0"/>
              <a:t>descriptive identifier names</a:t>
            </a:r>
          </a:p>
          <a:p>
            <a:pPr lvl="1" eaLnBrk="1" hangingPunct="1"/>
            <a:r>
              <a:rPr lang="en-US" altLang="en-US" dirty="0"/>
              <a:t>spaces surrounding arithmetic operators</a:t>
            </a:r>
          </a:p>
          <a:p>
            <a:pPr lvl="1" eaLnBrk="1" hangingPunct="1"/>
            <a:r>
              <a:rPr lang="en-US" altLang="en-US" dirty="0"/>
              <a:t>blank lines between procedures</a:t>
            </a:r>
          </a:p>
        </p:txBody>
      </p:sp>
    </p:spTree>
    <p:extLst>
      <p:ext uri="{BB962C8B-B14F-4D97-AF65-F5344CB8AC3E}">
        <p14:creationId xmlns:p14="http://schemas.microsoft.com/office/powerpoint/2010/main" val="116699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46231" y="3342843"/>
            <a:ext cx="5835176" cy="2821268"/>
            <a:chOff x="6472459" y="4066669"/>
            <a:chExt cx="5453718" cy="2172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3634" y="4066669"/>
              <a:ext cx="3214911" cy="21723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472459" y="4274108"/>
              <a:ext cx="3332374" cy="1768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38646" y="4192270"/>
              <a:ext cx="3787531" cy="375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18232"/>
            <a:ext cx="491929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No output? 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Debugger</a:t>
            </a:r>
            <a:r>
              <a:rPr lang="en-US" dirty="0"/>
              <a:t>!</a:t>
            </a:r>
          </a:p>
          <a:p>
            <a:pPr marL="74295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dirty="0"/>
              <a:t>See what is in CPU </a:t>
            </a:r>
            <a:r>
              <a:rPr lang="en-US" dirty="0">
                <a:solidFill>
                  <a:schemeClr val="accent3"/>
                </a:solidFill>
              </a:rPr>
              <a:t>registers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flags</a:t>
            </a:r>
          </a:p>
          <a:p>
            <a:pPr marL="1200150" lvl="2" indent="-285750">
              <a:lnSpc>
                <a:spcPct val="200000"/>
              </a:lnSpc>
              <a:buFont typeface="Wingdings" charset="2"/>
              <a:buChar char="§"/>
            </a:pPr>
            <a:r>
              <a:rPr lang="en-US" dirty="0"/>
              <a:t>Need to manage </a:t>
            </a:r>
            <a:r>
              <a:rPr lang="en-US" dirty="0">
                <a:solidFill>
                  <a:schemeClr val="accent3"/>
                </a:solidFill>
              </a:rPr>
              <a:t>data</a:t>
            </a:r>
            <a:r>
              <a:rPr lang="en-US" dirty="0"/>
              <a:t> representation and </a:t>
            </a:r>
            <a:r>
              <a:rPr lang="en-US" dirty="0">
                <a:solidFill>
                  <a:schemeClr val="accent3"/>
                </a:solidFill>
              </a:rPr>
              <a:t>instruction</a:t>
            </a:r>
            <a:r>
              <a:rPr lang="en-US" dirty="0"/>
              <a:t> formats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Can NOT run this program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987" y="1816171"/>
            <a:ext cx="5972908" cy="2025343"/>
          </a:xfrm>
          <a:prstGeom prst="rect">
            <a:avLst/>
          </a:prstGeom>
        </p:spPr>
      </p:pic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</a:t>
            </a:r>
          </a:p>
        </p:txBody>
      </p:sp>
    </p:spTree>
    <p:extLst>
      <p:ext uri="{BB962C8B-B14F-4D97-AF65-F5344CB8AC3E}">
        <p14:creationId xmlns:p14="http://schemas.microsoft.com/office/powerpoint/2010/main" val="2021362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9D4C384-281A-4045-A401-C1216094036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Suggested Coding Standards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4520"/>
            <a:ext cx="7543800" cy="3429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Indentation and spacing</a:t>
            </a:r>
          </a:p>
          <a:p>
            <a:pPr lvl="1" eaLnBrk="1" hangingPunct="1"/>
            <a:r>
              <a:rPr lang="en-US" altLang="en-US" dirty="0"/>
              <a:t>code and data labels – no indentation</a:t>
            </a:r>
          </a:p>
          <a:p>
            <a:pPr lvl="1" eaLnBrk="1" hangingPunct="1"/>
            <a:r>
              <a:rPr lang="en-US" altLang="en-US" dirty="0"/>
              <a:t>executable instructions – indent 4-5 spaces</a:t>
            </a:r>
          </a:p>
          <a:p>
            <a:pPr lvl="1" eaLnBrk="1" hangingPunct="1"/>
            <a:r>
              <a:rPr lang="en-US" altLang="en-US" dirty="0"/>
              <a:t>comments: right side of page, aligned vertically</a:t>
            </a:r>
          </a:p>
          <a:p>
            <a:pPr lvl="1" eaLnBrk="1" hangingPunct="1"/>
            <a:r>
              <a:rPr lang="en-US" altLang="en-US" dirty="0"/>
              <a:t>1-3 spaces between instruction and its operands</a:t>
            </a:r>
          </a:p>
          <a:p>
            <a:pPr lvl="2" eaLnBrk="1" hangingPunct="1"/>
            <a:r>
              <a:rPr lang="en-US" altLang="en-US" dirty="0"/>
              <a:t>ex:   </a:t>
            </a:r>
            <a:r>
              <a:rPr lang="en-US" altLang="en-US" dirty="0" err="1"/>
              <a:t>mov</a:t>
            </a:r>
            <a:r>
              <a:rPr lang="en-US" altLang="en-US" dirty="0"/>
              <a:t>  </a:t>
            </a:r>
            <a:r>
              <a:rPr lang="en-US" altLang="en-US" dirty="0" err="1"/>
              <a:t>ax,bx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1-2 blank lines between procedures</a:t>
            </a:r>
          </a:p>
        </p:txBody>
      </p:sp>
    </p:spTree>
    <p:extLst>
      <p:ext uri="{BB962C8B-B14F-4D97-AF65-F5344CB8AC3E}">
        <p14:creationId xmlns:p14="http://schemas.microsoft.com/office/powerpoint/2010/main" val="433102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9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7ED4228-DE06-7E48-86BC-D9374DE2FCF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34440" y="1158240"/>
            <a:ext cx="9250680" cy="609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Assembling</a:t>
            </a:r>
            <a:r>
              <a:rPr lang="en-US" altLang="en-US" sz="4000" dirty="0"/>
              <a:t>, </a:t>
            </a:r>
            <a:r>
              <a:rPr lang="en-US" altLang="en-US" sz="4000" b="1" dirty="0">
                <a:solidFill>
                  <a:srgbClr val="00B050"/>
                </a:solidFill>
              </a:rPr>
              <a:t>Linking</a:t>
            </a:r>
            <a:r>
              <a:rPr lang="en-US" altLang="en-US" sz="4000" dirty="0"/>
              <a:t>, and </a:t>
            </a:r>
            <a:r>
              <a:rPr lang="en-US" altLang="en-US" sz="4000" b="1" dirty="0">
                <a:solidFill>
                  <a:srgbClr val="C00000"/>
                </a:solidFill>
              </a:rPr>
              <a:t>Running</a:t>
            </a:r>
            <a:r>
              <a:rPr lang="en-US" altLang="en-US" sz="4000" dirty="0"/>
              <a:t> Programs</a:t>
            </a:r>
          </a:p>
        </p:txBody>
      </p:sp>
      <p:sp>
        <p:nvSpPr>
          <p:cNvPr id="2458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02080" y="1920240"/>
            <a:ext cx="5562600" cy="2438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Assemble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00B050"/>
                </a:solidFill>
              </a:rPr>
              <a:t>Link</a:t>
            </a:r>
            <a:r>
              <a:rPr lang="en-US" altLang="en-US" dirty="0"/>
              <a:t> - </a:t>
            </a:r>
            <a:r>
              <a:rPr lang="en-US" altLang="en-US" dirty="0">
                <a:solidFill>
                  <a:srgbClr val="C00000"/>
                </a:solidFill>
              </a:rPr>
              <a:t>Execute</a:t>
            </a:r>
            <a:r>
              <a:rPr lang="en-US" altLang="en-US" dirty="0"/>
              <a:t>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Listing File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Map File</a:t>
            </a:r>
          </a:p>
        </p:txBody>
      </p:sp>
    </p:spTree>
    <p:extLst>
      <p:ext uri="{BB962C8B-B14F-4D97-AF65-F5344CB8AC3E}">
        <p14:creationId xmlns:p14="http://schemas.microsoft.com/office/powerpoint/2010/main" val="1070058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AEB7C3-E00E-0949-8731-CFC833928B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C00000"/>
                </a:solidFill>
              </a:rPr>
              <a:t>Assemble</a:t>
            </a:r>
            <a:r>
              <a:rPr lang="en-US" altLang="en-US" sz="4000" dirty="0"/>
              <a:t> - </a:t>
            </a:r>
            <a:r>
              <a:rPr lang="en-US" altLang="en-US" sz="4000" dirty="0">
                <a:solidFill>
                  <a:schemeClr val="accent3"/>
                </a:solidFill>
              </a:rPr>
              <a:t>Link</a:t>
            </a:r>
            <a:r>
              <a:rPr lang="en-US" altLang="en-US" sz="4000" dirty="0"/>
              <a:t> - </a:t>
            </a:r>
            <a:r>
              <a:rPr lang="en-US" altLang="en-US" sz="4000" dirty="0">
                <a:solidFill>
                  <a:srgbClr val="00B050"/>
                </a:solidFill>
              </a:rPr>
              <a:t>Execute</a:t>
            </a:r>
            <a:r>
              <a:rPr lang="en-US" altLang="en-US" sz="4000" dirty="0"/>
              <a:t> Cycle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36230"/>
            <a:ext cx="9860280" cy="1524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The following diagram describes the steps </a:t>
            </a:r>
            <a:r>
              <a:rPr lang="en-US" altLang="en-US" b="1" dirty="0">
                <a:solidFill>
                  <a:schemeClr val="accent3"/>
                </a:solidFill>
              </a:rPr>
              <a:t>from creating a source </a:t>
            </a:r>
            <a:r>
              <a:rPr lang="en-US" altLang="en-US" dirty="0"/>
              <a:t>program through </a:t>
            </a:r>
            <a:r>
              <a:rPr lang="en-US" altLang="en-US" b="1" dirty="0">
                <a:solidFill>
                  <a:schemeClr val="accent3"/>
                </a:solidFill>
              </a:rPr>
              <a:t>executing the compiled program.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If the source code is </a:t>
            </a:r>
            <a:r>
              <a:rPr lang="en-US" altLang="en-US" sz="2000" b="1" dirty="0">
                <a:solidFill>
                  <a:srgbClr val="C00000"/>
                </a:solidFill>
              </a:rPr>
              <a:t>modified</a:t>
            </a:r>
            <a:r>
              <a:rPr lang="en-US" altLang="en-US" sz="2000" dirty="0"/>
              <a:t>, Steps 2 through 4 must be repeated.</a:t>
            </a:r>
          </a:p>
        </p:txBody>
      </p:sp>
      <p:graphicFrame>
        <p:nvGraphicFramePr>
          <p:cNvPr id="25606" name="Object 4"/>
          <p:cNvGraphicFramePr>
            <a:graphicFrameLocks noChangeAspect="1"/>
          </p:cNvGraphicFramePr>
          <p:nvPr/>
        </p:nvGraphicFramePr>
        <p:xfrm>
          <a:off x="2008680" y="2966856"/>
          <a:ext cx="8832205" cy="25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4" imgW="4828032" imgH="1298448" progId="Visio.Drawing.6">
                  <p:embed/>
                </p:oleObj>
              </mc:Choice>
              <mc:Fallback>
                <p:oleObj name="VISIO" r:id="rId4" imgW="4828032" imgH="1298448" progId="Visio.Drawing.6">
                  <p:embed/>
                  <p:pic>
                    <p:nvPicPr>
                      <p:cNvPr id="256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534" r="-1904" b="-6038"/>
                      <a:stretch>
                        <a:fillRect/>
                      </a:stretch>
                    </p:blipFill>
                    <p:spPr bwMode="auto">
                      <a:xfrm>
                        <a:off x="2008680" y="2966856"/>
                        <a:ext cx="8832205" cy="25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6760566" y="4618195"/>
            <a:ext cx="1783828" cy="907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99552" y="4605705"/>
            <a:ext cx="1783828" cy="907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0131" y="5851064"/>
            <a:ext cx="565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rgbClr val="C00000"/>
                </a:solidFill>
                <a:latin typeface="Helvetica" charset="0"/>
              </a:rPr>
              <a:t>How to Configure Visual Studio to generate a listing file? </a:t>
            </a:r>
            <a:r>
              <a:rPr lang="en-US" sz="2400" b="1" dirty="0">
                <a:solidFill>
                  <a:srgbClr val="C00000"/>
                </a:solidFill>
                <a:latin typeface="Helvetica" charset="0"/>
              </a:rPr>
              <a:t>🤔</a:t>
            </a:r>
            <a:endParaRPr lang="en-US" sz="2400" b="1" dirty="0">
              <a:solidFill>
                <a:srgbClr val="C00000"/>
              </a:solidFill>
              <a:effectLst/>
              <a:latin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6018" y="5149950"/>
            <a:ext cx="1667442" cy="25225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54300" y="3754831"/>
            <a:ext cx="966684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78463" y="3717371"/>
            <a:ext cx="665275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19756" y="3701349"/>
            <a:ext cx="858094" cy="44689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3620" y="676656"/>
            <a:ext cx="11007934" cy="5541264"/>
            <a:chOff x="6744910" y="895412"/>
            <a:chExt cx="5305440" cy="37271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910" y="895412"/>
              <a:ext cx="5305440" cy="3727101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02108" y="2469172"/>
              <a:ext cx="2017605" cy="2044644"/>
              <a:chOff x="9802108" y="2469172"/>
              <a:chExt cx="2017605" cy="204464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802108" y="2647031"/>
                <a:ext cx="2017605" cy="18667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0344710" y="2469172"/>
                <a:ext cx="1230538" cy="23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C00000"/>
                    </a:solidFill>
                  </a:rPr>
                  <a:t>source code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79214" y="2494139"/>
              <a:ext cx="700287" cy="1874862"/>
              <a:chOff x="7679214" y="2494139"/>
              <a:chExt cx="700287" cy="187486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679214" y="2671924"/>
                <a:ext cx="700287" cy="169707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679214" y="2494139"/>
                <a:ext cx="565354" cy="23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</a:rPr>
                  <a:t>addresses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45089" y="2800823"/>
              <a:ext cx="1141372" cy="1375792"/>
              <a:chOff x="8445089" y="2800823"/>
              <a:chExt cx="1141372" cy="137579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5089" y="3017489"/>
                <a:ext cx="1141372" cy="115912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659834" y="2800823"/>
                <a:ext cx="670954" cy="23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00B050"/>
                    </a:solidFill>
                  </a:rPr>
                  <a:t>object code </a:t>
                </a:r>
                <a:endParaRPr lang="en-US" sz="1600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632234" y="2131080"/>
              <a:ext cx="1397037" cy="227714"/>
              <a:chOff x="7632234" y="2131080"/>
              <a:chExt cx="1397037" cy="22771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632234" y="2146197"/>
                <a:ext cx="943283" cy="20847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588090" y="2131080"/>
                <a:ext cx="441181" cy="227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rgbClr val="7030A0"/>
                    </a:solidFill>
                  </a:rPr>
                  <a:t>segment</a:t>
                </a:r>
              </a:p>
            </p:txBody>
          </p:sp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813693" y="147610"/>
            <a:ext cx="7297100" cy="34381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958900" y="932688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71407" y="3588772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88399" y="3576580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87103" y="3582676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04095" y="3588772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47143" y="4106932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964135" y="4113028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62839" y="4119124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79831" y="4106932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17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1119" y="1889760"/>
            <a:ext cx="5658651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Use it to see how your program is compiled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Contains 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source code</a:t>
            </a:r>
          </a:p>
          <a:p>
            <a:pPr lvl="1" eaLnBrk="1" hangingPunct="1"/>
            <a:r>
              <a:rPr lang="en-US" altLang="en-US" dirty="0">
                <a:solidFill>
                  <a:schemeClr val="accent3"/>
                </a:solidFill>
              </a:rPr>
              <a:t>addresses</a:t>
            </a:r>
          </a:p>
          <a:p>
            <a:pPr lvl="1" eaLnBrk="1" hangingPunct="1"/>
            <a:r>
              <a:rPr lang="en-US" altLang="en-US" dirty="0">
                <a:solidFill>
                  <a:srgbClr val="00B050"/>
                </a:solidFill>
              </a:rPr>
              <a:t>object code </a:t>
            </a:r>
            <a:r>
              <a:rPr lang="en-US" altLang="en-US" dirty="0"/>
              <a:t>(machine language)</a:t>
            </a:r>
          </a:p>
          <a:p>
            <a:pPr lvl="1" eaLnBrk="1" hangingPunct="1"/>
            <a:r>
              <a:rPr lang="en-US" altLang="en-US" dirty="0">
                <a:solidFill>
                  <a:srgbClr val="7030A0"/>
                </a:solidFill>
              </a:rPr>
              <a:t>segment names</a:t>
            </a:r>
          </a:p>
          <a:p>
            <a:pPr lvl="1" eaLnBrk="1" hangingPunct="1"/>
            <a:r>
              <a:rPr lang="en-US" altLang="en-US" dirty="0"/>
              <a:t>symbols (names of :variables, procedures, and constants)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1120" y="4311269"/>
            <a:ext cx="3885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The </a:t>
            </a:r>
            <a:r>
              <a:rPr lang="en-US" sz="2000" b="1" dirty="0">
                <a:solidFill>
                  <a:schemeClr val="accent3"/>
                </a:solidFill>
              </a:rPr>
              <a:t>format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list file lines is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2780" y="5898670"/>
            <a:ext cx="8477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charset="0"/>
              </a:rPr>
              <a:t>Note:</a:t>
            </a:r>
            <a:r>
              <a:rPr lang="en-US" dirty="0">
                <a:latin typeface="Times" charset="0"/>
              </a:rPr>
              <a:t> Source lines such as </a:t>
            </a:r>
            <a:r>
              <a:rPr lang="en-US" b="1" dirty="0">
                <a:latin typeface="Times" charset="0"/>
              </a:rPr>
              <a:t>comments</a:t>
            </a:r>
            <a:r>
              <a:rPr lang="en-US" dirty="0">
                <a:latin typeface="Times" charset="0"/>
              </a:rPr>
              <a:t> </a:t>
            </a:r>
            <a:r>
              <a:rPr lang="en-US" b="1" u="sng" dirty="0">
                <a:solidFill>
                  <a:schemeClr val="accent3"/>
                </a:solidFill>
                <a:latin typeface="Times" charset="0"/>
              </a:rPr>
              <a:t>do not generate any offset </a:t>
            </a:r>
            <a:r>
              <a:rPr lang="en-US" dirty="0">
                <a:latin typeface="Times" charset="0"/>
              </a:rPr>
              <a:t>(and </a:t>
            </a:r>
            <a:r>
              <a:rPr lang="en-US" b="1" dirty="0">
                <a:solidFill>
                  <a:srgbClr val="C00000"/>
                </a:solidFill>
                <a:latin typeface="Times" charset="0"/>
              </a:rPr>
              <a:t>what else?</a:t>
            </a:r>
            <a:r>
              <a:rPr lang="en-US" dirty="0">
                <a:latin typeface="Times" charset="0"/>
              </a:rPr>
              <a:t>) .</a:t>
            </a:r>
            <a:endParaRPr lang="en-US" dirty="0">
              <a:effectLst/>
              <a:latin typeface="Times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71298" y="5127347"/>
            <a:ext cx="7297100" cy="3438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271298" y="5653612"/>
            <a:ext cx="6802401" cy="1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25829" y="6444795"/>
            <a:ext cx="4822804" cy="3651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2272" y="34656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01" y="1798570"/>
            <a:ext cx="7827803" cy="4541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3927" y="2241352"/>
            <a:ext cx="5144957" cy="1542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3927" y="4007373"/>
            <a:ext cx="4702997" cy="1884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53927" y="4243759"/>
            <a:ext cx="5571677" cy="406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45483" y="4680505"/>
            <a:ext cx="5580121" cy="2211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3927" y="5089889"/>
            <a:ext cx="6638477" cy="652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25644" y="2725823"/>
            <a:ext cx="2875726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Line 12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also contains an </a:t>
            </a:r>
            <a:r>
              <a:rPr lang="en-US" sz="1600" u="sng" dirty="0">
                <a:solidFill>
                  <a:srgbClr val="2F2A2B"/>
                </a:solidFill>
                <a:latin typeface="Helvetica" charset="0"/>
              </a:rPr>
              <a:t>executable instruction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starting at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offset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00000005.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The offset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is a distance of 5 bytes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from the beginning of the program.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Can you guess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how that offset was calculated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25829" y="4794422"/>
            <a:ext cx="319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58043" y="5786044"/>
            <a:ext cx="6638477" cy="404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68" y="2144235"/>
            <a:ext cx="540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Configuring Visual Studio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to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generate a listing file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.</a:t>
            </a:r>
            <a:endParaRPr lang="en-US" sz="1600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1" y="2587320"/>
            <a:ext cx="49227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Microsoft Macro Assembler.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Then select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Listing File.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Generate Preprocessed Source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List All Available Information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74" y="451493"/>
            <a:ext cx="6391897" cy="5786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0470" y="2914550"/>
            <a:ext cx="1193987" cy="207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80559" y="1156392"/>
            <a:ext cx="4593138" cy="4454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9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Map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2172" y="1914435"/>
            <a:ext cx="98935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MAP File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lists all segments in the program. The following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MAP File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shows code segment, data segment, and stack segment: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182465"/>
            <a:ext cx="5153430" cy="1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9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0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86185" y="2720929"/>
            <a:ext cx="8471113" cy="2717699"/>
            <a:chOff x="461403" y="2720261"/>
            <a:chExt cx="10293940" cy="33149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2678" y="3108366"/>
              <a:ext cx="3312665" cy="2926853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61403" y="2720261"/>
              <a:ext cx="6234220" cy="3234126"/>
              <a:chOff x="3114654" y="1945020"/>
              <a:chExt cx="6234220" cy="423583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5373" y="1945020"/>
                <a:ext cx="4786250" cy="4235831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58918" y="2108348"/>
                <a:ext cx="5789956" cy="7690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14654" y="2673862"/>
                <a:ext cx="3332374" cy="33916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353975" y="2843407"/>
              <a:ext cx="1181732" cy="524016"/>
              <a:chOff x="9421471" y="3771318"/>
              <a:chExt cx="1181732" cy="5240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421471" y="3771318"/>
                <a:ext cx="11769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scanf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451926" y="4018335"/>
                <a:ext cx="1151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Helvetica" charset="0"/>
                  </a:rPr>
                  <a:t>INVOKE </a:t>
                </a:r>
                <a:r>
                  <a:rPr lang="en-US" sz="1200" dirty="0" err="1">
                    <a:solidFill>
                      <a:schemeClr val="accent5"/>
                    </a:solidFill>
                    <a:latin typeface="Helvetica" charset="0"/>
                  </a:rPr>
                  <a:t>printf</a:t>
                </a:r>
                <a:endParaRPr lang="en-US" sz="1200" dirty="0">
                  <a:solidFill>
                    <a:schemeClr val="accent5"/>
                  </a:solidFill>
                  <a:effectLst/>
                  <a:latin typeface="Helvetica" charset="0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882279" y="3174491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chemeClr val="accent3"/>
                  </a:solidFill>
                  <a:latin typeface="Helvetica" charset="0"/>
                </a:rPr>
                <a:t>mov</a:t>
              </a:r>
              <a:r>
                <a:rPr lang="en-US" sz="1400" dirty="0">
                  <a:solidFill>
                    <a:schemeClr val="accent3"/>
                  </a:solidFill>
                  <a:latin typeface="Helvetica" charset="0"/>
                </a:rPr>
                <a:t> eax,5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184512" y="1905321"/>
            <a:ext cx="35520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/>
              <a:t>Instructions </a:t>
            </a:r>
            <a:r>
              <a:rPr lang="en-US" sz="2000" b="1" u="sng" dirty="0">
                <a:solidFill>
                  <a:srgbClr val="C00000"/>
                </a:solidFill>
              </a:rPr>
              <a:t>operand</a:t>
            </a:r>
            <a:r>
              <a:rPr lang="en-US" sz="2000" dirty="0"/>
              <a:t> can be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00B050"/>
                </a:solidFill>
              </a:rPr>
              <a:t>register</a:t>
            </a:r>
            <a:r>
              <a:rPr lang="en-US" sz="2000" dirty="0"/>
              <a:t>,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chemeClr val="accent3"/>
                </a:solidFill>
              </a:rPr>
              <a:t>memory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location</a:t>
            </a:r>
            <a:r>
              <a:rPr lang="en-US" sz="2000" dirty="0"/>
              <a:t> or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solidFill>
                  <a:srgbClr val="7030A0"/>
                </a:solidFill>
              </a:rPr>
              <a:t>immediate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016872" y="3406759"/>
            <a:ext cx="488542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Wingdings" charset="2"/>
              <a:buChar char="§"/>
            </a:pPr>
            <a:r>
              <a:rPr lang="en-US" b="1" dirty="0">
                <a:solidFill>
                  <a:srgbClr val="7030A0"/>
                </a:solidFill>
                <a:latin typeface="Times" charset="0"/>
              </a:rPr>
              <a:t>Immediate operand: 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Even though the data are in memory, it is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located in the code segment</a:t>
            </a:r>
            <a:r>
              <a:rPr lang="en-US" dirty="0">
                <a:latin typeface="Times" charset="0"/>
              </a:rPr>
              <a:t>, </a:t>
            </a:r>
            <a:r>
              <a:rPr lang="en-US" b="1" u="sng" dirty="0">
                <a:solidFill>
                  <a:srgbClr val="C00000"/>
                </a:solidFill>
                <a:latin typeface="Times" charset="0"/>
              </a:rPr>
              <a:t>not</a:t>
            </a:r>
            <a:r>
              <a:rPr lang="en-US" dirty="0">
                <a:solidFill>
                  <a:srgbClr val="C00000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in the data segment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Signed</a:t>
            </a:r>
            <a:r>
              <a:rPr lang="en-US" dirty="0">
                <a:effectLst/>
                <a:latin typeface="Times" charset="0"/>
              </a:rPr>
              <a:t> integer</a:t>
            </a:r>
          </a:p>
          <a:p>
            <a:pPr marL="1200150" lvl="2" indent="-285750" algn="just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latin typeface="Times" charset="0"/>
              </a:rPr>
              <a:t>Has a limited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range</a:t>
            </a:r>
            <a:r>
              <a:rPr lang="en-US" b="1" dirty="0">
                <a:solidFill>
                  <a:schemeClr val="accent3"/>
                </a:solidFill>
                <a:effectLst/>
                <a:latin typeface="Times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2359" y="392081"/>
            <a:ext cx="7050685" cy="20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5382A70-329E-AD4E-AF93-9FE53058595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44587" y="345588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Outline</a:t>
            </a:r>
          </a:p>
        </p:txBody>
      </p:sp>
      <p:sp>
        <p:nvSpPr>
          <p:cNvPr id="2867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9069" y="1935599"/>
            <a:ext cx="4257134" cy="419321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Intrinsic</a:t>
            </a:r>
            <a:r>
              <a:rPr lang="en-US" altLang="en-US" dirty="0"/>
              <a:t> Data Types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Data </a:t>
            </a:r>
            <a:r>
              <a:rPr lang="en-US" altLang="en-US" b="1" dirty="0"/>
              <a:t>Definition</a:t>
            </a:r>
            <a:r>
              <a:rPr lang="en-US" altLang="en-US" dirty="0"/>
              <a:t> Statement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BYTE</a:t>
            </a:r>
            <a:r>
              <a:rPr lang="en-US" altLang="en-US" dirty="0"/>
              <a:t> and </a:t>
            </a:r>
            <a:r>
              <a:rPr lang="en-US" altLang="en-US" b="1" dirty="0"/>
              <a:t>SBYTE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WORD</a:t>
            </a:r>
            <a:r>
              <a:rPr lang="en-US" altLang="en-US" dirty="0"/>
              <a:t> and </a:t>
            </a:r>
            <a:r>
              <a:rPr lang="en-US" altLang="en-US" b="1" dirty="0"/>
              <a:t>SWORD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DWORD</a:t>
            </a:r>
            <a:r>
              <a:rPr lang="en-US" altLang="en-US" dirty="0"/>
              <a:t> and </a:t>
            </a:r>
            <a:r>
              <a:rPr lang="en-US" altLang="en-US" b="1" dirty="0"/>
              <a:t>SDWORD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Defining </a:t>
            </a:r>
            <a:r>
              <a:rPr lang="en-US" altLang="en-US" b="1" dirty="0"/>
              <a:t>QWORD</a:t>
            </a:r>
            <a:r>
              <a:rPr lang="en-US" altLang="en-US" dirty="0"/>
              <a:t> Data</a:t>
            </a:r>
          </a:p>
          <a:p>
            <a:pPr algn="just"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6598920" y="1935599"/>
            <a:ext cx="4604067" cy="4120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Defining </a:t>
            </a:r>
            <a:r>
              <a:rPr lang="en-US" altLang="en-US" sz="2000" b="1" dirty="0"/>
              <a:t>TBYTE</a:t>
            </a:r>
            <a:r>
              <a:rPr lang="en-US" altLang="en-US" sz="2000" dirty="0"/>
              <a:t> Data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Defining </a:t>
            </a:r>
            <a:r>
              <a:rPr lang="en-US" altLang="en-US" sz="2000" b="1" dirty="0"/>
              <a:t>Real Number </a:t>
            </a:r>
            <a:r>
              <a:rPr lang="en-US" altLang="en-US" sz="2000" dirty="0"/>
              <a:t>Data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</a:t>
            </a:r>
            <a:r>
              <a:rPr lang="en-US" altLang="en-US" sz="2000" b="1" dirty="0"/>
              <a:t>Little Endian </a:t>
            </a:r>
            <a:r>
              <a:rPr lang="en-US" altLang="en-US" sz="2000" dirty="0"/>
              <a:t>Order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Adding Variables to the </a:t>
            </a:r>
            <a:r>
              <a:rPr lang="en-US" altLang="en-US" sz="2000" dirty="0" err="1"/>
              <a:t>AddSub</a:t>
            </a:r>
            <a:r>
              <a:rPr lang="en-US" altLang="en-US" sz="2000" dirty="0"/>
              <a:t> Program</a:t>
            </a:r>
          </a:p>
          <a:p>
            <a:pPr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2000" dirty="0"/>
              <a:t> </a:t>
            </a:r>
            <a:r>
              <a:rPr lang="en-US" altLang="en-US" sz="2000" b="1" dirty="0"/>
              <a:t>Declaring Uninitialized </a:t>
            </a:r>
            <a:r>
              <a:rPr lang="en-US" altLang="en-US" sz="2000" dirty="0"/>
              <a:t>Data</a:t>
            </a:r>
          </a:p>
          <a:p>
            <a:pPr algn="just">
              <a:lnSpc>
                <a:spcPct val="15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374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C62660-BE08-6C4B-921E-75C59AD4A8D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Intrinsic Data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848420"/>
            <a:ext cx="6766560" cy="4500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89" y="2589953"/>
            <a:ext cx="3686278" cy="30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9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BA342D-1D36-8D4E-AF1E-CA8EEAFD84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Data Definition Statement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66" y="1935480"/>
            <a:ext cx="9752013" cy="432816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 data </a:t>
            </a:r>
            <a:r>
              <a:rPr lang="en-US" altLang="en-US" u="sng" dirty="0"/>
              <a:t>definition statement</a:t>
            </a:r>
            <a:r>
              <a:rPr lang="en-US" altLang="en-US" dirty="0"/>
              <a:t> sets aside </a:t>
            </a:r>
            <a:r>
              <a:rPr lang="en-US" altLang="en-US" dirty="0">
                <a:solidFill>
                  <a:schemeClr val="accent3"/>
                </a:solidFill>
              </a:rPr>
              <a:t>storage</a:t>
            </a:r>
            <a:r>
              <a:rPr lang="en-US" altLang="en-US" dirty="0"/>
              <a:t> in </a:t>
            </a:r>
            <a:r>
              <a:rPr lang="en-US" altLang="en-US" u="sng" dirty="0"/>
              <a:t>memory</a:t>
            </a:r>
            <a:r>
              <a:rPr lang="en-US" altLang="en-US" dirty="0"/>
              <a:t> for </a:t>
            </a:r>
            <a:r>
              <a:rPr lang="en-US" altLang="en-US" dirty="0">
                <a:solidFill>
                  <a:schemeClr val="accent3"/>
                </a:solidFill>
              </a:rPr>
              <a:t>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variable</a:t>
            </a:r>
            <a:r>
              <a:rPr lang="en-US" altLang="en-US" dirty="0"/>
              <a:t>.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Assign a name (</a:t>
            </a:r>
            <a:r>
              <a:rPr lang="en-US" altLang="en-US" dirty="0">
                <a:solidFill>
                  <a:srgbClr val="C00000"/>
                </a:solidFill>
              </a:rPr>
              <a:t>label</a:t>
            </a:r>
            <a:r>
              <a:rPr lang="en-US" altLang="en-US" dirty="0"/>
              <a:t>) to the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chemeClr val="accent3"/>
                </a:solidFill>
              </a:rPr>
              <a:t>          Syntax: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                                     [</a:t>
            </a:r>
            <a:r>
              <a:rPr lang="en-US" altLang="en-US" sz="2000" i="1" dirty="0"/>
              <a:t>name</a:t>
            </a:r>
            <a:r>
              <a:rPr lang="en-US" altLang="en-US" sz="2000" dirty="0"/>
              <a:t>] </a:t>
            </a:r>
            <a:r>
              <a:rPr lang="en-US" altLang="en-US" sz="2000" i="1" dirty="0"/>
              <a:t>directive</a:t>
            </a:r>
            <a:r>
              <a:rPr lang="en-US" altLang="en-US" sz="2000" dirty="0"/>
              <a:t> </a:t>
            </a:r>
            <a:r>
              <a:rPr lang="en-US" altLang="en-US" sz="2000" i="1" dirty="0"/>
              <a:t>initializer</a:t>
            </a:r>
            <a:r>
              <a:rPr lang="en-US" altLang="en-US" sz="2000" dirty="0"/>
              <a:t> [,</a:t>
            </a:r>
            <a:r>
              <a:rPr lang="en-US" altLang="en-US" sz="2000" i="1" dirty="0"/>
              <a:t>initializer</a:t>
            </a:r>
            <a:r>
              <a:rPr lang="en-US" altLang="en-US" sz="2000" dirty="0"/>
              <a:t>] . . 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                                        </a:t>
            </a:r>
            <a:r>
              <a:rPr lang="en-US" altLang="en-US" sz="2000" b="1" dirty="0">
                <a:latin typeface="Courier New" charset="0"/>
              </a:rPr>
              <a:t>value1 </a:t>
            </a:r>
            <a:r>
              <a:rPr lang="en-US" altLang="en-US" sz="2000" b="1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2000" b="1" dirty="0">
                <a:latin typeface="Courier New" charset="0"/>
              </a:rPr>
              <a:t> 10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Note:</a:t>
            </a:r>
            <a:r>
              <a:rPr lang="en-US" altLang="en-US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/>
              <a:t>All initializers become </a:t>
            </a:r>
            <a:r>
              <a:rPr lang="en-US" altLang="en-US" b="1" dirty="0">
                <a:solidFill>
                  <a:schemeClr val="accent3"/>
                </a:solidFill>
              </a:rPr>
              <a:t>binary data </a:t>
            </a:r>
            <a:r>
              <a:rPr lang="en-US" altLang="en-US" dirty="0"/>
              <a:t>in memory</a:t>
            </a:r>
          </a:p>
          <a:p>
            <a:pPr lvl="1">
              <a:buFont typeface="Wingdings" charset="2"/>
              <a:buChar char="§"/>
            </a:pPr>
            <a:r>
              <a:rPr lang="en-US" sz="2600" dirty="0"/>
              <a:t>At least </a:t>
            </a:r>
            <a:r>
              <a:rPr lang="en-US" sz="2600" b="1" dirty="0">
                <a:solidFill>
                  <a:schemeClr val="accent3"/>
                </a:solidFill>
              </a:rPr>
              <a:t>one initializer is required </a:t>
            </a:r>
            <a:r>
              <a:rPr lang="en-US" sz="2600" dirty="0"/>
              <a:t>in a data definition, even if it is </a:t>
            </a:r>
            <a:r>
              <a:rPr lang="en-US" sz="2600" u="sng" dirty="0"/>
              <a:t>zero</a:t>
            </a:r>
            <a:r>
              <a:rPr lang="en-US" sz="2600" dirty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solidFill>
                  <a:schemeClr val="accent3"/>
                </a:solidFill>
              </a:rPr>
              <a:t>Additional initializers</a:t>
            </a:r>
            <a:r>
              <a:rPr lang="en-US" dirty="0"/>
              <a:t>, if any, </a:t>
            </a:r>
            <a:r>
              <a:rPr lang="en-US" b="1" dirty="0">
                <a:solidFill>
                  <a:schemeClr val="accent3"/>
                </a:solidFill>
              </a:rPr>
              <a:t>are separated by commas</a:t>
            </a:r>
            <a:r>
              <a:rPr lang="en-US" dirty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If you prefer to </a:t>
            </a:r>
            <a:r>
              <a:rPr lang="en-US" dirty="0">
                <a:solidFill>
                  <a:schemeClr val="accent3"/>
                </a:solidFill>
              </a:rPr>
              <a:t>leave the variable uninitialized </a:t>
            </a:r>
            <a:r>
              <a:rPr lang="en-US" dirty="0"/>
              <a:t>(assigned </a:t>
            </a:r>
            <a:r>
              <a:rPr lang="en-US" b="1" dirty="0">
                <a:solidFill>
                  <a:srgbClr val="00B050"/>
                </a:solidFill>
              </a:rPr>
              <a:t>a random value</a:t>
            </a:r>
            <a:r>
              <a:rPr lang="en-US" b="1" dirty="0">
                <a:solidFill>
                  <a:schemeClr val="accent3"/>
                </a:solidFill>
              </a:rPr>
              <a:t>),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?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symbol </a:t>
            </a:r>
            <a:r>
              <a:rPr lang="en-US" dirty="0"/>
              <a:t>can be used as the initializer.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31750" name="Line 4"/>
          <p:cNvSpPr>
            <a:spLocks noChangeShapeType="1"/>
          </p:cNvSpPr>
          <p:nvPr/>
        </p:nvSpPr>
        <p:spPr bwMode="auto">
          <a:xfrm>
            <a:off x="4003116" y="3352293"/>
            <a:ext cx="167640" cy="58013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endParaRPr lang="en-US"/>
          </a:p>
        </p:txBody>
      </p:sp>
      <p:sp>
        <p:nvSpPr>
          <p:cNvPr id="31751" name="Line 5"/>
          <p:cNvSpPr>
            <a:spLocks noChangeShapeType="1"/>
          </p:cNvSpPr>
          <p:nvPr/>
        </p:nvSpPr>
        <p:spPr bwMode="auto">
          <a:xfrm>
            <a:off x="4871796" y="3352800"/>
            <a:ext cx="167640" cy="59436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endParaRPr lang="en-US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 flipH="1">
            <a:off x="5814781" y="3336620"/>
            <a:ext cx="76200" cy="56677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8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BA342D-1D36-8D4E-AF1E-CA8EEAFD84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Defining Data: </a:t>
            </a:r>
            <a:r>
              <a:rPr lang="en-US" sz="3200" b="1" dirty="0">
                <a:solidFill>
                  <a:schemeClr val="accent3"/>
                </a:solidFill>
              </a:rPr>
              <a:t>Adding a Variable to the </a:t>
            </a:r>
            <a:r>
              <a:rPr lang="en-US" sz="3200" b="1" dirty="0" err="1">
                <a:solidFill>
                  <a:schemeClr val="accent3"/>
                </a:solidFill>
              </a:rPr>
              <a:t>AddTwo</a:t>
            </a:r>
            <a:r>
              <a:rPr lang="en-US" sz="3200" b="1" dirty="0">
                <a:solidFill>
                  <a:schemeClr val="accent3"/>
                </a:solidFill>
              </a:rPr>
              <a:t> Program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61358" y="1870825"/>
            <a:ext cx="6065522" cy="4425015"/>
            <a:chOff x="1097279" y="2031013"/>
            <a:chExt cx="5530519" cy="46113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031013"/>
              <a:ext cx="5530518" cy="32420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79" y="5326117"/>
              <a:ext cx="3402330" cy="131623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444800" y="3639702"/>
            <a:ext cx="201568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Visual Studio to run </a:t>
            </a:r>
            <a:r>
              <a:rPr lang="en-US">
                <a:solidFill>
                  <a:srgbClr val="FF0000"/>
                </a:solidFill>
              </a:rPr>
              <a:t>this program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1553" y="3564250"/>
            <a:ext cx="1514410" cy="49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9882" y="5223412"/>
            <a:ext cx="1514410" cy="22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93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1D35E5-3707-F946-B412-538D732D644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BYTE and SBYTE Data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2133600" y="2248397"/>
            <a:ext cx="7696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value1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'A'	; character constant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value2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0	; smallest unsigned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value3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255	; largest unsigned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value4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-128	; smallest 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value5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+127	; largest signed byte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value6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?	; uninitialized byte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192539" y="1803276"/>
            <a:ext cx="7391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>
                <a:latin typeface="+mn-lt"/>
              </a:rPr>
              <a:t>Each of the following defines a single byte of storage: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942610" y="4842693"/>
            <a:ext cx="8777990" cy="138499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7013" indent="-2270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600">
                <a:latin typeface="+mn-lt"/>
              </a:rPr>
              <a:t>MASM does not prevent you from initializing a BYTE with a negative value, but it's considered poor style.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1600" dirty="0">
                <a:latin typeface="+mn-lt"/>
              </a:rPr>
              <a:t>If you declare a SBYTE variable, the Microsoft debugger will automatically display its value in decimal with a leading sign.</a:t>
            </a:r>
          </a:p>
        </p:txBody>
      </p:sp>
    </p:spTree>
    <p:extLst>
      <p:ext uri="{BB962C8B-B14F-4D97-AF65-F5344CB8AC3E}">
        <p14:creationId xmlns:p14="http://schemas.microsoft.com/office/powerpoint/2010/main" val="4796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C465AD-3251-BF4D-9CB1-E5650446E4A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Byte Arrays</a:t>
            </a:r>
          </a:p>
        </p:txBody>
      </p:sp>
      <p:sp>
        <p:nvSpPr>
          <p:cNvPr id="33797" name="Text Box 1027"/>
          <p:cNvSpPr txBox="1">
            <a:spLocks noChangeArrowheads="1"/>
          </p:cNvSpPr>
          <p:nvPr/>
        </p:nvSpPr>
        <p:spPr bwMode="auto">
          <a:xfrm>
            <a:off x="3125787" y="2478943"/>
            <a:ext cx="5943600" cy="295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10,20,30,40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10,20,30,40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50,60,70,80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81,82,83,84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?,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32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41h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00100010b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list4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0Ah,20h,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‘A’</a:t>
            </a:r>
            <a:r>
              <a:rPr lang="en-US" altLang="en-US" sz="2000" dirty="0">
                <a:latin typeface="+mn-lt"/>
              </a:rPr>
              <a:t>,22h</a:t>
            </a:r>
          </a:p>
        </p:txBody>
      </p:sp>
      <p:sp>
        <p:nvSpPr>
          <p:cNvPr id="33798" name="Text Box 1028"/>
          <p:cNvSpPr txBox="1">
            <a:spLocks noChangeArrowheads="1"/>
          </p:cNvSpPr>
          <p:nvPr/>
        </p:nvSpPr>
        <p:spPr bwMode="auto">
          <a:xfrm>
            <a:off x="1178549" y="1844040"/>
            <a:ext cx="739140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500" dirty="0">
                <a:latin typeface="+mn-lt"/>
              </a:rPr>
              <a:t>Examples that use multiple initializers:</a:t>
            </a:r>
          </a:p>
        </p:txBody>
      </p:sp>
    </p:spTree>
    <p:extLst>
      <p:ext uri="{BB962C8B-B14F-4D97-AF65-F5344CB8AC3E}">
        <p14:creationId xmlns:p14="http://schemas.microsoft.com/office/powerpoint/2010/main" val="390734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961FE5-F722-3A4E-9AFA-453CC1C6832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Strings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874026"/>
            <a:ext cx="7772400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>
                <a:solidFill>
                  <a:schemeClr val="accent3"/>
                </a:solidFill>
              </a:rPr>
              <a:t>string</a:t>
            </a:r>
            <a:r>
              <a:rPr lang="en-US" altLang="en-US" dirty="0"/>
              <a:t> is implemented as </a:t>
            </a:r>
            <a:r>
              <a:rPr lang="en-US" altLang="en-US" u="sng" dirty="0"/>
              <a:t>an array of characters</a:t>
            </a:r>
          </a:p>
          <a:p>
            <a:pPr lvl="1" eaLnBrk="1" hangingPunct="1"/>
            <a:r>
              <a:rPr lang="en-US" altLang="en-US" sz="2000" dirty="0"/>
              <a:t>For convenience, it is usually enclosed in quotation marks</a:t>
            </a:r>
          </a:p>
          <a:p>
            <a:pPr lvl="1" eaLnBrk="1" hangingPunct="1"/>
            <a:r>
              <a:rPr lang="en-US" altLang="en-US" sz="2000" dirty="0"/>
              <a:t>It often will be </a:t>
            </a:r>
            <a:r>
              <a:rPr lang="en-US" altLang="en-US" sz="2000" dirty="0">
                <a:solidFill>
                  <a:srgbClr val="C00000"/>
                </a:solidFill>
              </a:rPr>
              <a:t>null-terminated</a:t>
            </a:r>
          </a:p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      Examples:</a:t>
            </a:r>
          </a:p>
        </p:txBody>
      </p:sp>
      <p:sp>
        <p:nvSpPr>
          <p:cNvPr id="34822" name="Text Box 4"/>
          <p:cNvSpPr txBox="1">
            <a:spLocks noChangeArrowheads="1"/>
          </p:cNvSpPr>
          <p:nvPr/>
        </p:nvSpPr>
        <p:spPr bwMode="auto">
          <a:xfrm>
            <a:off x="2683910" y="3605333"/>
            <a:ext cx="7315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str1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"Enter your name",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0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  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str2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'Error: halting program',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0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               str3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BYTE</a:t>
            </a:r>
            <a:r>
              <a:rPr lang="en-US" altLang="en-US" sz="2000" dirty="0">
                <a:latin typeface="+mn-lt"/>
              </a:rPr>
              <a:t> 'A','E','I','O','U'</a:t>
            </a:r>
          </a:p>
        </p:txBody>
      </p:sp>
    </p:spTree>
    <p:extLst>
      <p:ext uri="{BB962C8B-B14F-4D97-AF65-F5344CB8AC3E}">
        <p14:creationId xmlns:p14="http://schemas.microsoft.com/office/powerpoint/2010/main" val="1944208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FC7715-B99B-634D-9CF5-F28664D3732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Using the </a:t>
            </a:r>
            <a:r>
              <a:rPr lang="en-US" altLang="en-US" sz="4000" b="1" dirty="0">
                <a:solidFill>
                  <a:srgbClr val="C00000"/>
                </a:solidFill>
              </a:rPr>
              <a:t>DUP</a:t>
            </a:r>
            <a:r>
              <a:rPr lang="en-US" altLang="en-US" sz="4000" b="1" dirty="0">
                <a:solidFill>
                  <a:schemeClr val="accent3"/>
                </a:solidFill>
              </a:rPr>
              <a:t> Operator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6840" y="1920240"/>
            <a:ext cx="958596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b="1" dirty="0">
                <a:solidFill>
                  <a:schemeClr val="accent3"/>
                </a:solidFill>
              </a:rPr>
              <a:t>DUP</a:t>
            </a:r>
            <a:r>
              <a:rPr lang="en-US" altLang="en-US" dirty="0"/>
              <a:t> to </a:t>
            </a:r>
            <a:r>
              <a:rPr lang="en-US" altLang="en-US" u="sng" dirty="0"/>
              <a:t>allocate</a:t>
            </a:r>
            <a:r>
              <a:rPr lang="en-US" altLang="en-US" dirty="0"/>
              <a:t> (create space for) an </a:t>
            </a:r>
            <a:r>
              <a:rPr lang="en-US" altLang="en-US" u="sng" dirty="0"/>
              <a:t>array or string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Syntax:                            </a:t>
            </a:r>
            <a:r>
              <a:rPr lang="en-US" altLang="en-US" i="1" dirty="0">
                <a:solidFill>
                  <a:schemeClr val="tx2"/>
                </a:solidFill>
              </a:rPr>
              <a:t>counter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DUP ( </a:t>
            </a:r>
            <a:r>
              <a:rPr lang="en-US" altLang="en-US" b="1" i="1" dirty="0">
                <a:solidFill>
                  <a:schemeClr val="accent3"/>
                </a:solidFill>
              </a:rPr>
              <a:t>argument</a:t>
            </a:r>
            <a:r>
              <a:rPr lang="en-US" altLang="en-US" b="1" dirty="0">
                <a:solidFill>
                  <a:schemeClr val="accent3"/>
                </a:solidFill>
              </a:rPr>
              <a:t> 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i="1" dirty="0"/>
              <a:t> Counter</a:t>
            </a:r>
            <a:r>
              <a:rPr lang="en-US" altLang="en-US" dirty="0"/>
              <a:t> and </a:t>
            </a:r>
            <a:r>
              <a:rPr lang="en-US" altLang="en-US" i="1" dirty="0"/>
              <a:t>argument</a:t>
            </a:r>
            <a:r>
              <a:rPr lang="en-US" altLang="en-US" dirty="0"/>
              <a:t> must be constants or constant expressions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598200" y="3856281"/>
            <a:ext cx="940308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DUP(0)	; 20 bytes, all equal to zero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20 DUP(?)	; 20 bytes, uninitialized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4 DUP("STACK")   ; 20 bytes: "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STACK</a:t>
            </a:r>
            <a:r>
              <a:rPr lang="en-US" altLang="en-US" sz="1800" b="1" dirty="0">
                <a:latin typeface="Courier New" charset="0"/>
              </a:rPr>
              <a:t>STACK</a:t>
            </a:r>
            <a:r>
              <a:rPr lang="en-US" altLang="en-US" sz="1800" dirty="0">
                <a:latin typeface="Courier New" charset="0"/>
              </a:rPr>
              <a:t>"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  <a:r>
              <a:rPr lang="en-US" altLang="en-US" sz="1800" dirty="0">
                <a:latin typeface="Courier New" charset="0"/>
              </a:rPr>
              <a:t> DUP(0),20	; 5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1BFA9-C76F-E840-926F-73F27EA4B778}"/>
              </a:ext>
            </a:extLst>
          </p:cNvPr>
          <p:cNvSpPr/>
          <p:nvPr/>
        </p:nvSpPr>
        <p:spPr>
          <a:xfrm>
            <a:off x="5177642" y="3954483"/>
            <a:ext cx="5130140" cy="17219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23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F7A0ACA-B11E-2E46-B615-CA224F8263C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</a:t>
            </a:r>
            <a:r>
              <a:rPr lang="en-US" altLang="en-US" sz="4000" b="1" u="sng" dirty="0">
                <a:solidFill>
                  <a:schemeClr val="accent3"/>
                </a:solidFill>
              </a:rPr>
              <a:t>WORD</a:t>
            </a:r>
            <a:r>
              <a:rPr lang="en-US" altLang="en-US" sz="4000" b="1" dirty="0">
                <a:solidFill>
                  <a:schemeClr val="accent3"/>
                </a:solidFill>
              </a:rPr>
              <a:t> and </a:t>
            </a:r>
            <a:r>
              <a:rPr lang="en-US" altLang="en-US" sz="4000" b="1" u="sng" dirty="0">
                <a:solidFill>
                  <a:schemeClr val="accent3"/>
                </a:solidFill>
              </a:rPr>
              <a:t>SWORD</a:t>
            </a:r>
            <a:r>
              <a:rPr lang="en-US" altLang="en-US" sz="4000" b="1" dirty="0">
                <a:solidFill>
                  <a:schemeClr val="accent3"/>
                </a:solidFill>
              </a:rPr>
              <a:t> Data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7320" y="2026920"/>
            <a:ext cx="7391400" cy="1371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Define storage for </a:t>
            </a:r>
            <a:r>
              <a:rPr lang="en-US" altLang="en-US" dirty="0">
                <a:solidFill>
                  <a:schemeClr val="accent3"/>
                </a:solidFill>
              </a:rPr>
              <a:t>16-bit integers</a:t>
            </a:r>
          </a:p>
          <a:p>
            <a:pPr lvl="1" eaLnBrk="1" hangingPunct="1"/>
            <a:r>
              <a:rPr lang="en-US" altLang="en-US" sz="2400" dirty="0"/>
              <a:t>or double characters</a:t>
            </a:r>
          </a:p>
          <a:p>
            <a:pPr lvl="1" eaLnBrk="1" hangingPunct="1"/>
            <a:r>
              <a:rPr lang="en-US" altLang="en-US" sz="2400" dirty="0"/>
              <a:t>single value or multiple values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2249487" y="3291840"/>
            <a:ext cx="7696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word1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65535 	; largest unsigned value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word2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SWORD</a:t>
            </a:r>
            <a:r>
              <a:rPr lang="en-US" altLang="en-US" sz="1800" dirty="0">
                <a:latin typeface="+mn-lt"/>
              </a:rPr>
              <a:t> –32768	; smallest signed value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word3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?	; uninitialized, unsigned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word4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"AB"	; double characters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myList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1,2,3,4,5	; array of words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array   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5 DUP(?)	; uninitialized array</a:t>
            </a:r>
          </a:p>
        </p:txBody>
      </p:sp>
    </p:spTree>
    <p:extLst>
      <p:ext uri="{BB962C8B-B14F-4D97-AF65-F5344CB8AC3E}">
        <p14:creationId xmlns:p14="http://schemas.microsoft.com/office/powerpoint/2010/main" val="140041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DC8E2F-1440-6A4C-8AD4-AD845C58BF6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800" dirty="0"/>
              <a:t>Defining Data: </a:t>
            </a:r>
            <a:r>
              <a:rPr lang="en-US" altLang="en-US" sz="3800" b="1" dirty="0">
                <a:solidFill>
                  <a:schemeClr val="accent3"/>
                </a:solidFill>
              </a:rPr>
              <a:t>Defining DWORD and SDWORD Data</a:t>
            </a:r>
          </a:p>
        </p:txBody>
      </p:sp>
      <p:sp>
        <p:nvSpPr>
          <p:cNvPr id="39941" name="Text Box 3"/>
          <p:cNvSpPr txBox="1">
            <a:spLocks noChangeArrowheads="1"/>
          </p:cNvSpPr>
          <p:nvPr/>
        </p:nvSpPr>
        <p:spPr bwMode="auto">
          <a:xfrm>
            <a:off x="3002280" y="2558507"/>
            <a:ext cx="7696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DWORD</a:t>
            </a:r>
            <a:r>
              <a:rPr lang="en-US" altLang="en-US" sz="2000" dirty="0">
                <a:latin typeface="+mn-lt"/>
              </a:rPr>
              <a:t>  12345678h 		; unsigned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SDWORD</a:t>
            </a:r>
            <a:r>
              <a:rPr lang="en-US" altLang="en-US" sz="2000" dirty="0">
                <a:latin typeface="+mn-lt"/>
              </a:rPr>
              <a:t> –2147483648 		; signed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DWORD</a:t>
            </a:r>
            <a:r>
              <a:rPr lang="en-US" altLang="en-US" sz="2000" dirty="0">
                <a:latin typeface="+mn-lt"/>
              </a:rPr>
              <a:t>  20 DUP(?) 		; unsigned array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val4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SDWORD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–3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–2</a:t>
            </a:r>
            <a:r>
              <a:rPr lang="en-US" altLang="en-US" sz="2000" dirty="0">
                <a:latin typeface="+mn-lt"/>
              </a:rPr>
              <a:t>,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–1</a:t>
            </a:r>
            <a:r>
              <a:rPr lang="en-US" altLang="en-US" sz="2000" dirty="0">
                <a:latin typeface="+mn-lt"/>
              </a:rPr>
              <a:t>,0,1		; signed array</a:t>
            </a: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1249680" y="1796116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Storage definitions for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signed</a:t>
            </a:r>
            <a:r>
              <a:rPr lang="en-US" altLang="en-US" sz="2000" dirty="0">
                <a:latin typeface="+mn-lt"/>
              </a:rPr>
              <a:t> and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unsigned</a:t>
            </a:r>
            <a:r>
              <a:rPr lang="en-US" altLang="en-US" sz="2000" dirty="0">
                <a:latin typeface="+mn-lt"/>
              </a:rPr>
              <a:t> 32-bit integers:</a:t>
            </a:r>
          </a:p>
        </p:txBody>
      </p:sp>
    </p:spTree>
    <p:extLst>
      <p:ext uri="{BB962C8B-B14F-4D97-AF65-F5344CB8AC3E}">
        <p14:creationId xmlns:p14="http://schemas.microsoft.com/office/powerpoint/2010/main" val="156427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37F1-B299-D245-89A4-7E51635B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2440-54ED-334A-AADA-195C61354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68D50-C400-0E4E-92B4-B2F0C35D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4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F75254-E69B-CF46-94D2-982280B1D8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QWORD, Real Data, TBYTE</a:t>
            </a: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3268980" y="2403289"/>
            <a:ext cx="8259874" cy="337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1773238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None/>
            </a:pPr>
            <a:r>
              <a:rPr lang="en-US" altLang="en-US" sz="2000" dirty="0">
                <a:latin typeface="+mn-lt"/>
              </a:rPr>
              <a:t>quad1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QWORD</a:t>
            </a:r>
            <a:r>
              <a:rPr lang="en-US" altLang="en-US" sz="2000" dirty="0">
                <a:latin typeface="+mn-lt"/>
              </a:rPr>
              <a:t>  1234567812345678h   </a:t>
            </a:r>
            <a:r>
              <a:rPr lang="en-US" altLang="en-US" sz="2000" dirty="0">
                <a:latin typeface="+mn-lt"/>
                <a:sym typeface="Wingdings"/>
              </a:rPr>
              <a:t></a:t>
            </a:r>
            <a:r>
              <a:rPr lang="en-US" altLang="en-US" sz="2000" dirty="0">
                <a:latin typeface="+mn-lt"/>
              </a:rPr>
              <a:t>  (</a:t>
            </a:r>
            <a:r>
              <a:rPr lang="en-US" altLang="en-US" sz="2000" dirty="0"/>
              <a:t>12 34 56 78 12 34 56 78 h</a:t>
            </a:r>
            <a:r>
              <a:rPr lang="en-US" altLang="en-US" sz="2000" dirty="0">
                <a:latin typeface="+mn-lt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rVal1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REAL4</a:t>
            </a:r>
            <a:r>
              <a:rPr lang="en-US" altLang="en-US" sz="2000" dirty="0">
                <a:latin typeface="+mn-lt"/>
              </a:rPr>
              <a:t>  -2.1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rVal2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REAL8</a:t>
            </a:r>
            <a:r>
              <a:rPr lang="en-US" altLang="en-US" sz="2000" dirty="0">
                <a:latin typeface="+mn-lt"/>
              </a:rPr>
              <a:t>  3.2E-260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rVal3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REAL10</a:t>
            </a:r>
            <a:r>
              <a:rPr lang="en-US" altLang="en-US" sz="2000" dirty="0">
                <a:latin typeface="+mn-lt"/>
              </a:rPr>
              <a:t>  4.6E+4096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ShortArray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REAL4</a:t>
            </a:r>
            <a:r>
              <a:rPr lang="en-US" altLang="en-US" sz="2000" dirty="0">
                <a:latin typeface="+mn-lt"/>
              </a:rPr>
              <a:t>  20 DUP(0.0)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249680" y="1867877"/>
            <a:ext cx="769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Storage definitions for </a:t>
            </a:r>
            <a:r>
              <a:rPr lang="en-US" altLang="en-US" sz="2000" dirty="0" err="1">
                <a:solidFill>
                  <a:schemeClr val="accent3"/>
                </a:solidFill>
                <a:latin typeface="+mn-lt"/>
              </a:rPr>
              <a:t>quadwords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dirty="0" err="1">
                <a:solidFill>
                  <a:schemeClr val="accent3"/>
                </a:solidFill>
                <a:latin typeface="+mn-lt"/>
              </a:rPr>
              <a:t>tenbyte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values, and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real</a:t>
            </a:r>
            <a:r>
              <a:rPr lang="en-US" altLang="en-US" sz="2000" dirty="0">
                <a:latin typeface="+mn-lt"/>
              </a:rPr>
              <a:t> numbers: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847347" y="2925844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73027" y="2925844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575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296A-2139-F74D-AC97-F18D8698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6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08183" y="2942720"/>
            <a:ext cx="5876669" cy="3362624"/>
            <a:chOff x="1600200" y="1748790"/>
            <a:chExt cx="8534400" cy="45758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8360" y="1748790"/>
              <a:ext cx="8016240" cy="45758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00200" y="1950720"/>
              <a:ext cx="8153400" cy="8991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3871271"/>
              <a:ext cx="3535679" cy="7467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F75254-E69B-CF46-94D2-982280B1D8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Defining TBYTE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0383" y="1982155"/>
            <a:ext cx="3929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dirty="0"/>
              <a:t>val1  </a:t>
            </a:r>
            <a:r>
              <a:rPr lang="en-US" altLang="en-US" dirty="0">
                <a:solidFill>
                  <a:srgbClr val="C00000"/>
                </a:solidFill>
              </a:rPr>
              <a:t>TBYTE</a:t>
            </a:r>
            <a:r>
              <a:rPr lang="en-US" altLang="en-US" dirty="0"/>
              <a:t>    0000000000123456789Ah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820838" y="2345076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6518" y="2345076"/>
            <a:ext cx="259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23" y="2546805"/>
            <a:ext cx="6472328" cy="13668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161175" y="3710112"/>
            <a:ext cx="2141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160377" y="3310872"/>
            <a:ext cx="2141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00614" y="3686526"/>
            <a:ext cx="132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99816" y="3349349"/>
            <a:ext cx="132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07762" y="1974889"/>
            <a:ext cx="3332964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dirty="0"/>
              <a:t>(00 00 00 00 00 12 34 56 78 9A h)</a:t>
            </a:r>
          </a:p>
        </p:txBody>
      </p:sp>
      <p:sp>
        <p:nvSpPr>
          <p:cNvPr id="3" name="Rectangle 2"/>
          <p:cNvSpPr/>
          <p:nvPr/>
        </p:nvSpPr>
        <p:spPr>
          <a:xfrm>
            <a:off x="5154253" y="204805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ym typeface="Wingdings"/>
              </a:rPr>
              <a:t></a:t>
            </a:r>
            <a:r>
              <a:rPr lang="en-US" altLang="en-US"/>
              <a:t> 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794073" y="3009433"/>
            <a:ext cx="568956" cy="368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5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4D4E0F-6400-634E-9952-F419D8A7217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Little Endian </a:t>
            </a:r>
            <a:r>
              <a:rPr lang="en-US" altLang="en-US" sz="4000" b="1" dirty="0">
                <a:solidFill>
                  <a:srgbClr val="C00000"/>
                </a:solidFill>
              </a:rPr>
              <a:t>Order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2800" b="1" dirty="0">
                <a:solidFill>
                  <a:srgbClr val="C00000"/>
                </a:solidFill>
              </a:rPr>
              <a:t>(X86 uses it)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6360" y="1951038"/>
            <a:ext cx="979932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All data types larger than a byte store their individual bytes in </a:t>
            </a:r>
            <a:r>
              <a:rPr lang="en-US" altLang="en-US" b="1" dirty="0">
                <a:solidFill>
                  <a:schemeClr val="accent3"/>
                </a:solidFill>
              </a:rPr>
              <a:t>reverse order</a:t>
            </a:r>
            <a:r>
              <a:rPr lang="en-US" altLang="en-US" dirty="0"/>
              <a:t>.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>
                <a:solidFill>
                  <a:schemeClr val="accent3"/>
                </a:solidFill>
              </a:rPr>
              <a:t>least significant byte </a:t>
            </a:r>
            <a:r>
              <a:rPr lang="en-US" altLang="en-US" dirty="0"/>
              <a:t>occurs at </a:t>
            </a:r>
            <a:r>
              <a:rPr lang="en-US" altLang="en-US" b="1" dirty="0">
                <a:solidFill>
                  <a:schemeClr val="accent3"/>
                </a:solidFill>
              </a:rPr>
              <a:t>the first (lowest) memory address</a:t>
            </a:r>
            <a:r>
              <a:rPr lang="en-US" altLang="en-US" dirty="0"/>
              <a:t>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Example1: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charset="0"/>
              </a:rPr>
              <a:t>val1 </a:t>
            </a:r>
            <a:r>
              <a:rPr lang="en-US" altLang="en-US" b="1" dirty="0">
                <a:solidFill>
                  <a:schemeClr val="accent3"/>
                </a:solidFill>
                <a:latin typeface="Courier New" charset="0"/>
              </a:rPr>
              <a:t>DWORD</a:t>
            </a:r>
            <a:r>
              <a:rPr lang="en-US" altLang="en-US" b="1" dirty="0">
                <a:latin typeface="Courier New" charset="0"/>
              </a:rPr>
              <a:t> 12345678h</a:t>
            </a:r>
          </a:p>
        </p:txBody>
      </p:sp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2"/>
          <a:stretch>
            <a:fillRect/>
          </a:stretch>
        </p:blipFill>
        <p:spPr bwMode="auto">
          <a:xfrm>
            <a:off x="5636373" y="3192024"/>
            <a:ext cx="1239294" cy="241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3962400" y="3718560"/>
            <a:ext cx="11643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253565" y="2786310"/>
            <a:ext cx="4150939" cy="3458861"/>
            <a:chOff x="7253565" y="2786310"/>
            <a:chExt cx="4150939" cy="3458861"/>
          </a:xfrm>
        </p:grpSpPr>
        <p:grpSp>
          <p:nvGrpSpPr>
            <p:cNvPr id="5" name="Group 4"/>
            <p:cNvGrpSpPr/>
            <p:nvPr/>
          </p:nvGrpSpPr>
          <p:grpSpPr>
            <a:xfrm>
              <a:off x="8430234" y="2786310"/>
              <a:ext cx="2974270" cy="3458861"/>
              <a:chOff x="8122921" y="2736883"/>
              <a:chExt cx="2974270" cy="345886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2921" y="2736883"/>
                <a:ext cx="2974270" cy="2655598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8903452" y="5241637"/>
                <a:ext cx="1413207" cy="95410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What is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dirty="0">
                    <a:solidFill>
                      <a:srgbClr val="FF0000"/>
                    </a:solidFill>
                  </a:rPr>
                  <a:t>?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Why plus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1</a:t>
                </a:r>
                <a:r>
                  <a:rPr lang="en-US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253565" y="3284538"/>
              <a:ext cx="1176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chemeClr val="accent3"/>
                  </a:solidFill>
                </a:rPr>
                <a:t>Example2: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04D4E0F-6400-634E-9952-F419D8A7217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Big Endian </a:t>
            </a:r>
            <a:r>
              <a:rPr lang="en-US" altLang="en-US" sz="4000" b="1" dirty="0">
                <a:solidFill>
                  <a:srgbClr val="C00000"/>
                </a:solidFill>
              </a:rPr>
              <a:t>Order </a:t>
            </a:r>
            <a:endParaRPr lang="en-US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2301240"/>
            <a:ext cx="5059680" cy="340978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56960" y="2392680"/>
            <a:ext cx="1005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46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4687D8E-DBE6-D847-9AB3-D655E329622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Variables to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AddSub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364238"/>
            <a:ext cx="6324600" cy="3324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0" y="2121275"/>
            <a:ext cx="5364480" cy="3810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5091" y="4606904"/>
            <a:ext cx="3931742" cy="1275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99251" y="1965932"/>
            <a:ext cx="3931742" cy="870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99251" y="2996397"/>
            <a:ext cx="3931742" cy="186678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59370" y="2953061"/>
            <a:ext cx="5468153" cy="1543987"/>
          </a:xfrm>
          <a:custGeom>
            <a:avLst/>
            <a:gdLst>
              <a:gd name="connsiteX0" fmla="*/ 179882 w 5468153"/>
              <a:gd name="connsiteY0" fmla="*/ 1499016 h 1543987"/>
              <a:gd name="connsiteX1" fmla="*/ 1139253 w 5468153"/>
              <a:gd name="connsiteY1" fmla="*/ 1499016 h 1543987"/>
              <a:gd name="connsiteX2" fmla="*/ 1304145 w 5468153"/>
              <a:gd name="connsiteY2" fmla="*/ 1484026 h 1543987"/>
              <a:gd name="connsiteX3" fmla="*/ 1783830 w 5468153"/>
              <a:gd name="connsiteY3" fmla="*/ 1454046 h 1543987"/>
              <a:gd name="connsiteX4" fmla="*/ 1768840 w 5468153"/>
              <a:gd name="connsiteY4" fmla="*/ 1409075 h 1543987"/>
              <a:gd name="connsiteX5" fmla="*/ 1723869 w 5468153"/>
              <a:gd name="connsiteY5" fmla="*/ 1379095 h 1543987"/>
              <a:gd name="connsiteX6" fmla="*/ 1693889 w 5468153"/>
              <a:gd name="connsiteY6" fmla="*/ 1334124 h 1543987"/>
              <a:gd name="connsiteX7" fmla="*/ 1738860 w 5468153"/>
              <a:gd name="connsiteY7" fmla="*/ 1304144 h 1543987"/>
              <a:gd name="connsiteX8" fmla="*/ 1918741 w 5468153"/>
              <a:gd name="connsiteY8" fmla="*/ 1334124 h 1543987"/>
              <a:gd name="connsiteX9" fmla="*/ 1978702 w 5468153"/>
              <a:gd name="connsiteY9" fmla="*/ 1379095 h 1543987"/>
              <a:gd name="connsiteX10" fmla="*/ 2203555 w 5468153"/>
              <a:gd name="connsiteY10" fmla="*/ 1394085 h 1543987"/>
              <a:gd name="connsiteX11" fmla="*/ 2278505 w 5468153"/>
              <a:gd name="connsiteY11" fmla="*/ 1409075 h 1543987"/>
              <a:gd name="connsiteX12" fmla="*/ 2338466 w 5468153"/>
              <a:gd name="connsiteY12" fmla="*/ 1424065 h 1543987"/>
              <a:gd name="connsiteX13" fmla="*/ 2428407 w 5468153"/>
              <a:gd name="connsiteY13" fmla="*/ 1454046 h 1543987"/>
              <a:gd name="connsiteX14" fmla="*/ 2668250 w 5468153"/>
              <a:gd name="connsiteY14" fmla="*/ 1499016 h 1543987"/>
              <a:gd name="connsiteX15" fmla="*/ 2878112 w 5468153"/>
              <a:gd name="connsiteY15" fmla="*/ 1528997 h 1543987"/>
              <a:gd name="connsiteX16" fmla="*/ 3732551 w 5468153"/>
              <a:gd name="connsiteY16" fmla="*/ 1543987 h 1543987"/>
              <a:gd name="connsiteX17" fmla="*/ 5066676 w 5468153"/>
              <a:gd name="connsiteY17" fmla="*/ 1528997 h 1543987"/>
              <a:gd name="connsiteX18" fmla="*/ 5126637 w 5468153"/>
              <a:gd name="connsiteY18" fmla="*/ 1514006 h 1543987"/>
              <a:gd name="connsiteX19" fmla="*/ 5216578 w 5468153"/>
              <a:gd name="connsiteY19" fmla="*/ 1484026 h 1543987"/>
              <a:gd name="connsiteX20" fmla="*/ 5321509 w 5468153"/>
              <a:gd name="connsiteY20" fmla="*/ 1394085 h 1543987"/>
              <a:gd name="connsiteX21" fmla="*/ 5366479 w 5468153"/>
              <a:gd name="connsiteY21" fmla="*/ 1334124 h 1543987"/>
              <a:gd name="connsiteX22" fmla="*/ 5441430 w 5468153"/>
              <a:gd name="connsiteY22" fmla="*/ 1259174 h 1543987"/>
              <a:gd name="connsiteX23" fmla="*/ 5426440 w 5468153"/>
              <a:gd name="connsiteY23" fmla="*/ 959370 h 1543987"/>
              <a:gd name="connsiteX24" fmla="*/ 5381469 w 5468153"/>
              <a:gd name="connsiteY24" fmla="*/ 914400 h 1543987"/>
              <a:gd name="connsiteX25" fmla="*/ 5291528 w 5468153"/>
              <a:gd name="connsiteY25" fmla="*/ 734518 h 1543987"/>
              <a:gd name="connsiteX26" fmla="*/ 5246558 w 5468153"/>
              <a:gd name="connsiteY26" fmla="*/ 704538 h 1543987"/>
              <a:gd name="connsiteX27" fmla="*/ 5171607 w 5468153"/>
              <a:gd name="connsiteY27" fmla="*/ 629587 h 1543987"/>
              <a:gd name="connsiteX28" fmla="*/ 5141627 w 5468153"/>
              <a:gd name="connsiteY28" fmla="*/ 599606 h 1543987"/>
              <a:gd name="connsiteX29" fmla="*/ 5066676 w 5468153"/>
              <a:gd name="connsiteY29" fmla="*/ 554636 h 1543987"/>
              <a:gd name="connsiteX30" fmla="*/ 4961745 w 5468153"/>
              <a:gd name="connsiteY30" fmla="*/ 494675 h 1543987"/>
              <a:gd name="connsiteX31" fmla="*/ 4916774 w 5468153"/>
              <a:gd name="connsiteY31" fmla="*/ 479685 h 1543987"/>
              <a:gd name="connsiteX32" fmla="*/ 4871804 w 5468153"/>
              <a:gd name="connsiteY32" fmla="*/ 449705 h 1543987"/>
              <a:gd name="connsiteX33" fmla="*/ 4811843 w 5468153"/>
              <a:gd name="connsiteY33" fmla="*/ 419724 h 1543987"/>
              <a:gd name="connsiteX34" fmla="*/ 4706912 w 5468153"/>
              <a:gd name="connsiteY34" fmla="*/ 344774 h 1543987"/>
              <a:gd name="connsiteX35" fmla="*/ 4631961 w 5468153"/>
              <a:gd name="connsiteY35" fmla="*/ 329783 h 1543987"/>
              <a:gd name="connsiteX36" fmla="*/ 4586991 w 5468153"/>
              <a:gd name="connsiteY36" fmla="*/ 314793 h 1543987"/>
              <a:gd name="connsiteX37" fmla="*/ 4527030 w 5468153"/>
              <a:gd name="connsiteY37" fmla="*/ 299803 h 1543987"/>
              <a:gd name="connsiteX38" fmla="*/ 4377128 w 5468153"/>
              <a:gd name="connsiteY38" fmla="*/ 239842 h 1543987"/>
              <a:gd name="connsiteX39" fmla="*/ 4137286 w 5468153"/>
              <a:gd name="connsiteY39" fmla="*/ 194872 h 1543987"/>
              <a:gd name="connsiteX40" fmla="*/ 4047345 w 5468153"/>
              <a:gd name="connsiteY40" fmla="*/ 164892 h 1543987"/>
              <a:gd name="connsiteX41" fmla="*/ 3792512 w 5468153"/>
              <a:gd name="connsiteY41" fmla="*/ 119921 h 1543987"/>
              <a:gd name="connsiteX42" fmla="*/ 3492709 w 5468153"/>
              <a:gd name="connsiteY42" fmla="*/ 74951 h 1543987"/>
              <a:gd name="connsiteX43" fmla="*/ 3297837 w 5468153"/>
              <a:gd name="connsiteY43" fmla="*/ 59960 h 1543987"/>
              <a:gd name="connsiteX44" fmla="*/ 3043004 w 5468153"/>
              <a:gd name="connsiteY44" fmla="*/ 44970 h 1543987"/>
              <a:gd name="connsiteX45" fmla="*/ 1873771 w 5468153"/>
              <a:gd name="connsiteY45" fmla="*/ 29980 h 1543987"/>
              <a:gd name="connsiteX46" fmla="*/ 854440 w 5468153"/>
              <a:gd name="connsiteY46" fmla="*/ 0 h 1543987"/>
              <a:gd name="connsiteX47" fmla="*/ 374755 w 5468153"/>
              <a:gd name="connsiteY47" fmla="*/ 14990 h 1543987"/>
              <a:gd name="connsiteX48" fmla="*/ 329784 w 5468153"/>
              <a:gd name="connsiteY48" fmla="*/ 29980 h 1543987"/>
              <a:gd name="connsiteX49" fmla="*/ 254833 w 5468153"/>
              <a:gd name="connsiteY49" fmla="*/ 44970 h 1543987"/>
              <a:gd name="connsiteX50" fmla="*/ 179882 w 5468153"/>
              <a:gd name="connsiteY50" fmla="*/ 119921 h 1543987"/>
              <a:gd name="connsiteX51" fmla="*/ 134912 w 5468153"/>
              <a:gd name="connsiteY51" fmla="*/ 149901 h 1543987"/>
              <a:gd name="connsiteX52" fmla="*/ 104932 w 5468153"/>
              <a:gd name="connsiteY52" fmla="*/ 194872 h 1543987"/>
              <a:gd name="connsiteX53" fmla="*/ 89941 w 5468153"/>
              <a:gd name="connsiteY53" fmla="*/ 239842 h 1543987"/>
              <a:gd name="connsiteX54" fmla="*/ 44971 w 5468153"/>
              <a:gd name="connsiteY54" fmla="*/ 629587 h 1543987"/>
              <a:gd name="connsiteX55" fmla="*/ 29981 w 5468153"/>
              <a:gd name="connsiteY55" fmla="*/ 734518 h 1543987"/>
              <a:gd name="connsiteX56" fmla="*/ 14991 w 5468153"/>
              <a:gd name="connsiteY56" fmla="*/ 809469 h 1543987"/>
              <a:gd name="connsiteX57" fmla="*/ 0 w 5468153"/>
              <a:gd name="connsiteY57" fmla="*/ 959370 h 1543987"/>
              <a:gd name="connsiteX58" fmla="*/ 14991 w 5468153"/>
              <a:gd name="connsiteY58" fmla="*/ 1274164 h 1543987"/>
              <a:gd name="connsiteX59" fmla="*/ 44971 w 5468153"/>
              <a:gd name="connsiteY59" fmla="*/ 1364105 h 1543987"/>
              <a:gd name="connsiteX60" fmla="*/ 89941 w 5468153"/>
              <a:gd name="connsiteY60" fmla="*/ 1394085 h 1543987"/>
              <a:gd name="connsiteX61" fmla="*/ 104932 w 5468153"/>
              <a:gd name="connsiteY61" fmla="*/ 1439056 h 1543987"/>
              <a:gd name="connsiteX62" fmla="*/ 179882 w 5468153"/>
              <a:gd name="connsiteY62" fmla="*/ 1499016 h 15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468153" h="1543987">
                <a:moveTo>
                  <a:pt x="179882" y="1499016"/>
                </a:moveTo>
                <a:cubicBezTo>
                  <a:pt x="352269" y="1509009"/>
                  <a:pt x="275624" y="1523691"/>
                  <a:pt x="1139253" y="1499016"/>
                </a:cubicBezTo>
                <a:cubicBezTo>
                  <a:pt x="1194421" y="1497440"/>
                  <a:pt x="1249130" y="1488427"/>
                  <a:pt x="1304145" y="1484026"/>
                </a:cubicBezTo>
                <a:cubicBezTo>
                  <a:pt x="1498765" y="1468457"/>
                  <a:pt x="1578967" y="1465427"/>
                  <a:pt x="1783830" y="1454046"/>
                </a:cubicBezTo>
                <a:cubicBezTo>
                  <a:pt x="1778833" y="1439056"/>
                  <a:pt x="1778711" y="1421414"/>
                  <a:pt x="1768840" y="1409075"/>
                </a:cubicBezTo>
                <a:cubicBezTo>
                  <a:pt x="1757585" y="1395007"/>
                  <a:pt x="1736608" y="1391834"/>
                  <a:pt x="1723869" y="1379095"/>
                </a:cubicBezTo>
                <a:cubicBezTo>
                  <a:pt x="1711130" y="1366356"/>
                  <a:pt x="1703882" y="1349114"/>
                  <a:pt x="1693889" y="1334124"/>
                </a:cubicBezTo>
                <a:cubicBezTo>
                  <a:pt x="1708879" y="1324131"/>
                  <a:pt x="1720933" y="1305937"/>
                  <a:pt x="1738860" y="1304144"/>
                </a:cubicBezTo>
                <a:cubicBezTo>
                  <a:pt x="1763652" y="1301665"/>
                  <a:pt x="1885121" y="1327400"/>
                  <a:pt x="1918741" y="1334124"/>
                </a:cubicBezTo>
                <a:cubicBezTo>
                  <a:pt x="1938728" y="1349114"/>
                  <a:pt x="1954254" y="1373948"/>
                  <a:pt x="1978702" y="1379095"/>
                </a:cubicBezTo>
                <a:cubicBezTo>
                  <a:pt x="2052208" y="1394570"/>
                  <a:pt x="2128810" y="1386611"/>
                  <a:pt x="2203555" y="1394085"/>
                </a:cubicBezTo>
                <a:cubicBezTo>
                  <a:pt x="2228907" y="1396620"/>
                  <a:pt x="2253634" y="1403548"/>
                  <a:pt x="2278505" y="1409075"/>
                </a:cubicBezTo>
                <a:cubicBezTo>
                  <a:pt x="2298617" y="1413544"/>
                  <a:pt x="2318733" y="1418145"/>
                  <a:pt x="2338466" y="1424065"/>
                </a:cubicBezTo>
                <a:cubicBezTo>
                  <a:pt x="2368735" y="1433146"/>
                  <a:pt x="2397419" y="1447848"/>
                  <a:pt x="2428407" y="1454046"/>
                </a:cubicBezTo>
                <a:cubicBezTo>
                  <a:pt x="2804023" y="1529168"/>
                  <a:pt x="2411192" y="1452279"/>
                  <a:pt x="2668250" y="1499016"/>
                </a:cubicBezTo>
                <a:cubicBezTo>
                  <a:pt x="2753764" y="1514564"/>
                  <a:pt x="2777912" y="1525961"/>
                  <a:pt x="2878112" y="1528997"/>
                </a:cubicBezTo>
                <a:cubicBezTo>
                  <a:pt x="3162838" y="1537625"/>
                  <a:pt x="3447738" y="1538990"/>
                  <a:pt x="3732551" y="1543987"/>
                </a:cubicBezTo>
                <a:lnTo>
                  <a:pt x="5066676" y="1528997"/>
                </a:lnTo>
                <a:cubicBezTo>
                  <a:pt x="5087273" y="1528554"/>
                  <a:pt x="5106904" y="1519926"/>
                  <a:pt x="5126637" y="1514006"/>
                </a:cubicBezTo>
                <a:cubicBezTo>
                  <a:pt x="5156906" y="1504925"/>
                  <a:pt x="5216578" y="1484026"/>
                  <a:pt x="5216578" y="1484026"/>
                </a:cubicBezTo>
                <a:cubicBezTo>
                  <a:pt x="5261898" y="1453813"/>
                  <a:pt x="5285160" y="1442551"/>
                  <a:pt x="5321509" y="1394085"/>
                </a:cubicBezTo>
                <a:cubicBezTo>
                  <a:pt x="5336499" y="1374098"/>
                  <a:pt x="5349881" y="1352797"/>
                  <a:pt x="5366479" y="1334124"/>
                </a:cubicBezTo>
                <a:cubicBezTo>
                  <a:pt x="5389952" y="1307717"/>
                  <a:pt x="5441430" y="1259174"/>
                  <a:pt x="5441430" y="1259174"/>
                </a:cubicBezTo>
                <a:cubicBezTo>
                  <a:pt x="5479687" y="1144402"/>
                  <a:pt x="5478726" y="1168514"/>
                  <a:pt x="5426440" y="959370"/>
                </a:cubicBezTo>
                <a:cubicBezTo>
                  <a:pt x="5421298" y="938804"/>
                  <a:pt x="5396459" y="929390"/>
                  <a:pt x="5381469" y="914400"/>
                </a:cubicBezTo>
                <a:cubicBezTo>
                  <a:pt x="5364367" y="863093"/>
                  <a:pt x="5341344" y="767729"/>
                  <a:pt x="5291528" y="734518"/>
                </a:cubicBezTo>
                <a:cubicBezTo>
                  <a:pt x="5276538" y="724525"/>
                  <a:pt x="5260116" y="716401"/>
                  <a:pt x="5246558" y="704538"/>
                </a:cubicBezTo>
                <a:cubicBezTo>
                  <a:pt x="5219968" y="681272"/>
                  <a:pt x="5196591" y="654571"/>
                  <a:pt x="5171607" y="629587"/>
                </a:cubicBezTo>
                <a:cubicBezTo>
                  <a:pt x="5161614" y="619593"/>
                  <a:pt x="5153746" y="606877"/>
                  <a:pt x="5141627" y="599606"/>
                </a:cubicBezTo>
                <a:cubicBezTo>
                  <a:pt x="5116643" y="584616"/>
                  <a:pt x="5091383" y="570078"/>
                  <a:pt x="5066676" y="554636"/>
                </a:cubicBezTo>
                <a:cubicBezTo>
                  <a:pt x="5011937" y="520425"/>
                  <a:pt x="5026872" y="522587"/>
                  <a:pt x="4961745" y="494675"/>
                </a:cubicBezTo>
                <a:cubicBezTo>
                  <a:pt x="4947221" y="488451"/>
                  <a:pt x="4931764" y="484682"/>
                  <a:pt x="4916774" y="479685"/>
                </a:cubicBezTo>
                <a:cubicBezTo>
                  <a:pt x="4901784" y="469692"/>
                  <a:pt x="4887446" y="458643"/>
                  <a:pt x="4871804" y="449705"/>
                </a:cubicBezTo>
                <a:cubicBezTo>
                  <a:pt x="4852402" y="438618"/>
                  <a:pt x="4830027" y="432713"/>
                  <a:pt x="4811843" y="419724"/>
                </a:cubicBezTo>
                <a:cubicBezTo>
                  <a:pt x="4738248" y="367156"/>
                  <a:pt x="4799352" y="375588"/>
                  <a:pt x="4706912" y="344774"/>
                </a:cubicBezTo>
                <a:cubicBezTo>
                  <a:pt x="4682741" y="336717"/>
                  <a:pt x="4656679" y="335963"/>
                  <a:pt x="4631961" y="329783"/>
                </a:cubicBezTo>
                <a:cubicBezTo>
                  <a:pt x="4616632" y="325951"/>
                  <a:pt x="4602184" y="319134"/>
                  <a:pt x="4586991" y="314793"/>
                </a:cubicBezTo>
                <a:cubicBezTo>
                  <a:pt x="4567182" y="309133"/>
                  <a:pt x="4546320" y="307037"/>
                  <a:pt x="4527030" y="299803"/>
                </a:cubicBezTo>
                <a:cubicBezTo>
                  <a:pt x="4402970" y="253281"/>
                  <a:pt x="4538944" y="280296"/>
                  <a:pt x="4377128" y="239842"/>
                </a:cubicBezTo>
                <a:cubicBezTo>
                  <a:pt x="4268212" y="212613"/>
                  <a:pt x="4264535" y="237288"/>
                  <a:pt x="4137286" y="194872"/>
                </a:cubicBezTo>
                <a:cubicBezTo>
                  <a:pt x="4107306" y="184879"/>
                  <a:pt x="4078333" y="171090"/>
                  <a:pt x="4047345" y="164892"/>
                </a:cubicBezTo>
                <a:cubicBezTo>
                  <a:pt x="3912787" y="137979"/>
                  <a:pt x="3997526" y="154090"/>
                  <a:pt x="3792512" y="119921"/>
                </a:cubicBezTo>
                <a:cubicBezTo>
                  <a:pt x="3708692" y="105951"/>
                  <a:pt x="3556372" y="79848"/>
                  <a:pt x="3492709" y="74951"/>
                </a:cubicBezTo>
                <a:lnTo>
                  <a:pt x="3297837" y="59960"/>
                </a:lnTo>
                <a:cubicBezTo>
                  <a:pt x="3212934" y="54300"/>
                  <a:pt x="3128076" y="46761"/>
                  <a:pt x="3043004" y="44970"/>
                </a:cubicBezTo>
                <a:lnTo>
                  <a:pt x="1873771" y="29980"/>
                </a:lnTo>
                <a:cubicBezTo>
                  <a:pt x="1469281" y="8691"/>
                  <a:pt x="1362338" y="0"/>
                  <a:pt x="854440" y="0"/>
                </a:cubicBezTo>
                <a:cubicBezTo>
                  <a:pt x="694467" y="0"/>
                  <a:pt x="534650" y="9993"/>
                  <a:pt x="374755" y="14990"/>
                </a:cubicBezTo>
                <a:cubicBezTo>
                  <a:pt x="359765" y="19987"/>
                  <a:pt x="345113" y="26148"/>
                  <a:pt x="329784" y="29980"/>
                </a:cubicBezTo>
                <a:cubicBezTo>
                  <a:pt x="305066" y="36159"/>
                  <a:pt x="276681" y="31861"/>
                  <a:pt x="254833" y="44970"/>
                </a:cubicBezTo>
                <a:cubicBezTo>
                  <a:pt x="224536" y="63148"/>
                  <a:pt x="209280" y="100322"/>
                  <a:pt x="179882" y="119921"/>
                </a:cubicBezTo>
                <a:lnTo>
                  <a:pt x="134912" y="149901"/>
                </a:lnTo>
                <a:cubicBezTo>
                  <a:pt x="124919" y="164891"/>
                  <a:pt x="112989" y="178758"/>
                  <a:pt x="104932" y="194872"/>
                </a:cubicBezTo>
                <a:cubicBezTo>
                  <a:pt x="97866" y="209005"/>
                  <a:pt x="93773" y="224513"/>
                  <a:pt x="89941" y="239842"/>
                </a:cubicBezTo>
                <a:cubicBezTo>
                  <a:pt x="57033" y="371472"/>
                  <a:pt x="65976" y="482548"/>
                  <a:pt x="44971" y="629587"/>
                </a:cubicBezTo>
                <a:cubicBezTo>
                  <a:pt x="39974" y="664564"/>
                  <a:pt x="35789" y="699667"/>
                  <a:pt x="29981" y="734518"/>
                </a:cubicBezTo>
                <a:cubicBezTo>
                  <a:pt x="25792" y="759650"/>
                  <a:pt x="18358" y="784214"/>
                  <a:pt x="14991" y="809469"/>
                </a:cubicBezTo>
                <a:cubicBezTo>
                  <a:pt x="8354" y="859245"/>
                  <a:pt x="4997" y="909403"/>
                  <a:pt x="0" y="959370"/>
                </a:cubicBezTo>
                <a:cubicBezTo>
                  <a:pt x="4997" y="1064301"/>
                  <a:pt x="3390" y="1169756"/>
                  <a:pt x="14991" y="1274164"/>
                </a:cubicBezTo>
                <a:cubicBezTo>
                  <a:pt x="18481" y="1305573"/>
                  <a:pt x="18677" y="1346575"/>
                  <a:pt x="44971" y="1364105"/>
                </a:cubicBezTo>
                <a:lnTo>
                  <a:pt x="89941" y="1394085"/>
                </a:lnTo>
                <a:cubicBezTo>
                  <a:pt x="94938" y="1409075"/>
                  <a:pt x="92074" y="1429872"/>
                  <a:pt x="104932" y="1439056"/>
                </a:cubicBezTo>
                <a:cubicBezTo>
                  <a:pt x="199613" y="1506685"/>
                  <a:pt x="7495" y="1489023"/>
                  <a:pt x="179882" y="14990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Defining Data: </a:t>
            </a:r>
            <a:r>
              <a:rPr lang="en-US" altLang="en-US" sz="3600" b="1" dirty="0">
                <a:solidFill>
                  <a:schemeClr val="accent3"/>
                </a:solidFill>
              </a:rPr>
              <a:t>Adding Variables to </a:t>
            </a:r>
            <a:r>
              <a:rPr lang="en-US" altLang="en-US" sz="3600" b="1" dirty="0" err="1">
                <a:solidFill>
                  <a:schemeClr val="accent3"/>
                </a:solidFill>
              </a:rPr>
              <a:t>AddSub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0620" y="2468880"/>
            <a:ext cx="511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Use Visual </a:t>
            </a:r>
            <a:r>
              <a:rPr lang="en-US" sz="2400" b="1" dirty="0">
                <a:solidFill>
                  <a:srgbClr val="C00000"/>
                </a:solidFill>
              </a:rPr>
              <a:t>Studio and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4219038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67B182-FE2E-E945-B91F-B8188F85803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Defining Data: </a:t>
            </a:r>
            <a:r>
              <a:rPr lang="en-US" altLang="en-US" sz="4000" b="1" dirty="0">
                <a:solidFill>
                  <a:schemeClr val="accent3"/>
                </a:solidFill>
              </a:rPr>
              <a:t>Declaring Uninitialized Data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2030165"/>
            <a:ext cx="8976360" cy="2819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Use the .data? directive to declare an uninitialized data segment:</a:t>
            </a:r>
          </a:p>
          <a:p>
            <a:pPr lvl="1" eaLnBrk="1" hangingPunct="1">
              <a:buFontTx/>
              <a:buNone/>
            </a:pPr>
            <a:r>
              <a:rPr lang="en-US" altLang="en-US" b="1" dirty="0"/>
              <a:t>	</a:t>
            </a:r>
            <a:r>
              <a:rPr lang="en-US" altLang="en-US" sz="2300" b="1" dirty="0">
                <a:solidFill>
                  <a:schemeClr val="accent3"/>
                </a:solidFill>
              </a:rPr>
              <a:t>.data?</a:t>
            </a:r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  <a:endParaRPr lang="en-US" altLang="en-US" sz="20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4790" y="2844165"/>
            <a:ext cx="10584401" cy="3366922"/>
            <a:chOff x="1084790" y="2769215"/>
            <a:chExt cx="10584401" cy="3366922"/>
          </a:xfrm>
        </p:grpSpPr>
        <p:sp>
          <p:nvSpPr>
            <p:cNvPr id="135172" name="Text Box 4"/>
            <p:cNvSpPr txBox="1">
              <a:spLocks noChangeArrowheads="1"/>
            </p:cNvSpPr>
            <p:nvPr/>
          </p:nvSpPr>
          <p:spPr bwMode="auto">
            <a:xfrm>
              <a:off x="4615844" y="5582139"/>
              <a:ext cx="4814091" cy="553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rgbClr val="C00000"/>
                  </a:solidFill>
                  <a:latin typeface="+mn-lt"/>
                </a:rPr>
                <a:t>Advantage: </a:t>
              </a: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the program's EXE file size is reduced</a:t>
              </a:r>
              <a:r>
                <a:rPr lang="en-US" altLang="en-US" sz="1800" dirty="0">
                  <a:solidFill>
                    <a:srgbClr val="C00000"/>
                  </a:solidFill>
                  <a:latin typeface="+mn-lt"/>
                </a:rPr>
                <a:t>.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83758" y="3779543"/>
              <a:ext cx="5684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rgbClr val="C00000"/>
                  </a:solidFill>
                </a:rPr>
                <a:t>.VS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097280" y="3191482"/>
              <a:ext cx="941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084790" y="4857886"/>
              <a:ext cx="941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97280" y="3191482"/>
              <a:ext cx="0" cy="1658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2376587" y="4257562"/>
              <a:ext cx="9292604" cy="1284351"/>
              <a:chOff x="2442089" y="2324457"/>
              <a:chExt cx="9292604" cy="128435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3394" y="2324457"/>
                <a:ext cx="9291299" cy="128435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634155" y="2906672"/>
                <a:ext cx="941227" cy="30523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Text Box 4"/>
              <p:cNvSpPr txBox="1">
                <a:spLocks noChangeArrowheads="1"/>
              </p:cNvSpPr>
              <p:nvPr/>
            </p:nvSpPr>
            <p:spPr bwMode="auto">
              <a:xfrm>
                <a:off x="2442089" y="2342259"/>
                <a:ext cx="9158993" cy="1187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800" dirty="0">
                  <a:solidFill>
                    <a:srgbClr val="C00000"/>
                  </a:solidFill>
                  <a:latin typeface="+mn-lt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376588" y="2769215"/>
              <a:ext cx="9158992" cy="1008347"/>
              <a:chOff x="2442089" y="4035750"/>
              <a:chExt cx="9158993" cy="100834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6078" y="4164280"/>
                <a:ext cx="6497108" cy="879817"/>
              </a:xfrm>
              <a:prstGeom prst="rect">
                <a:avLst/>
              </a:prstGeom>
            </p:spPr>
          </p:pic>
          <p:sp>
            <p:nvSpPr>
              <p:cNvPr id="17" name="Text Box 4"/>
              <p:cNvSpPr txBox="1">
                <a:spLocks noChangeArrowheads="1"/>
              </p:cNvSpPr>
              <p:nvPr/>
            </p:nvSpPr>
            <p:spPr bwMode="auto">
              <a:xfrm>
                <a:off x="2442089" y="4035750"/>
                <a:ext cx="9158993" cy="98144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800" dirty="0">
                  <a:solidFill>
                    <a:srgbClr val="C00000"/>
                  </a:solidFill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684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/>
              <a:t> 64-Bit Programming</a:t>
            </a:r>
            <a:endParaRPr lang="en-US" alt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11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56A1848-F08B-CF42-8DE2-3708F057D0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Symbolic </a:t>
            </a:r>
            <a:r>
              <a:rPr lang="en-US" altLang="en-US" sz="4000" b="1" dirty="0"/>
              <a:t>Constants (</a:t>
            </a:r>
            <a:r>
              <a:rPr lang="en-US" altLang="en-US" sz="4000" b="1" dirty="0">
                <a:solidFill>
                  <a:schemeClr val="accent3"/>
                </a:solidFill>
              </a:rPr>
              <a:t>General</a:t>
            </a:r>
            <a:r>
              <a:rPr lang="en-US" altLang="en-US" sz="4000" b="1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7968" y="1917115"/>
            <a:ext cx="971702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 symbolic constant is name that substitute for a sequence of character that </a:t>
            </a:r>
            <a:r>
              <a:rPr lang="en-US" b="1" dirty="0"/>
              <a:t>cannot be changed during run time</a:t>
            </a:r>
            <a:r>
              <a:rPr lang="en-US" dirty="0"/>
              <a:t>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The character may represent 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/>
              <a:t>a </a:t>
            </a:r>
            <a:r>
              <a:rPr lang="en-US" b="1" dirty="0"/>
              <a:t>numeric</a:t>
            </a:r>
            <a:r>
              <a:rPr lang="en-US" dirty="0"/>
              <a:t> constant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/>
              <a:t>a </a:t>
            </a:r>
            <a:r>
              <a:rPr lang="en-US" b="1" dirty="0"/>
              <a:t>character</a:t>
            </a:r>
            <a:r>
              <a:rPr lang="en-US" dirty="0"/>
              <a:t> constant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/>
              <a:t>or a </a:t>
            </a:r>
            <a:r>
              <a:rPr lang="en-US" b="1" dirty="0"/>
              <a:t>string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279392" y="3751510"/>
          <a:ext cx="2176431" cy="8000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7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0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Pi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3000" dirty="0">
                          <a:solidFill>
                            <a:srgbClr val="C00000"/>
                          </a:solidFill>
                        </a:rPr>
                        <a:t>=</a:t>
                      </a:r>
                      <a:r>
                        <a:rPr lang="en-US" dirty="0"/>
                        <a:t> </a:t>
                      </a:r>
                      <a:r>
                        <a:rPr lang="hr-HR" b="1" dirty="0"/>
                        <a:t>3.1415926535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613033" y="4788438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charset="0"/>
              </a:rPr>
              <a:t>final double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Pi = </a:t>
            </a:r>
            <a:r>
              <a:rPr lang="en-US" b="1" dirty="0">
                <a:latin typeface="Times" charset="0"/>
              </a:rPr>
              <a:t>3.1415926535;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31321" y="5114895"/>
            <a:ext cx="3105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charset="0"/>
              </a:rPr>
              <a:t>final double 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E = </a:t>
            </a:r>
            <a:r>
              <a:rPr lang="en-US" b="1" dirty="0">
                <a:latin typeface="Times" charset="0"/>
              </a:rPr>
              <a:t>2.718281828;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DA3264-5AB9-F441-A50A-0E3284F8064D}"/>
              </a:ext>
            </a:extLst>
          </p:cNvPr>
          <p:cNvSpPr/>
          <p:nvPr/>
        </p:nvSpPr>
        <p:spPr>
          <a:xfrm>
            <a:off x="3408218" y="4655127"/>
            <a:ext cx="4263242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690" y="1863202"/>
            <a:ext cx="4784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Declarations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Identify Code and Data areas (</a:t>
            </a:r>
            <a:r>
              <a:rPr lang="en-US" dirty="0">
                <a:solidFill>
                  <a:schemeClr val="accent3"/>
                </a:solidFill>
              </a:rPr>
              <a:t>directives</a:t>
            </a:r>
            <a:r>
              <a:rPr lang="en-US" dirty="0"/>
              <a:t>)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.data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.code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Segments (how about </a:t>
            </a:r>
            <a:r>
              <a:rPr lang="en-US" dirty="0">
                <a:solidFill>
                  <a:schemeClr val="accent3"/>
                </a:solidFill>
              </a:rPr>
              <a:t>.stack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Variable declaration (sum)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DWORD </a:t>
            </a:r>
            <a:r>
              <a:rPr lang="en-US" sz="1600" dirty="0">
                <a:solidFill>
                  <a:srgbClr val="C00000"/>
                </a:solidFill>
              </a:rPr>
              <a:t>(keyword)</a:t>
            </a:r>
            <a:r>
              <a:rPr lang="en-US" dirty="0"/>
              <a:t>: size of </a:t>
            </a:r>
            <a:r>
              <a:rPr lang="en-US" dirty="0">
                <a:solidFill>
                  <a:schemeClr val="accent3"/>
                </a:solidFill>
              </a:rPr>
              <a:t>32 bits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No checking in what gets into inside the variable (not like C/Java)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Must </a:t>
            </a:r>
            <a:r>
              <a:rPr lang="en-US" b="1" u="sng" dirty="0"/>
              <a:t>defined</a:t>
            </a:r>
            <a:r>
              <a:rPr lang="en-US" dirty="0"/>
              <a:t> and </a:t>
            </a:r>
            <a:r>
              <a:rPr lang="en-US" b="1" u="sng" dirty="0"/>
              <a:t>initialized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zero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327" y="358001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Basic Language Elements: </a:t>
            </a:r>
            <a:r>
              <a:rPr lang="en-US" altLang="en-US" sz="4000" b="1" dirty="0">
                <a:solidFill>
                  <a:schemeClr val="accent3"/>
                </a:solidFill>
              </a:rPr>
              <a:t>Adding a Variable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6690" y="5426456"/>
            <a:ext cx="3431955" cy="3877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</a:rPr>
              <a:t>Syntax rules </a:t>
            </a:r>
            <a:r>
              <a:rPr lang="en-US" sz="1600" dirty="0"/>
              <a:t>imposed by MS-</a:t>
            </a:r>
            <a:r>
              <a:rPr lang="en-US" sz="1600" b="1" dirty="0">
                <a:solidFill>
                  <a:srgbClr val="C00000"/>
                </a:solidFill>
              </a:rPr>
              <a:t>MASM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927" y="1988899"/>
            <a:ext cx="5926377" cy="27404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25566" y="2355690"/>
            <a:ext cx="6051195" cy="3862894"/>
            <a:chOff x="6125566" y="2355690"/>
            <a:chExt cx="6051195" cy="38628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0880" y="4530192"/>
              <a:ext cx="5135881" cy="168839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125566" y="2355690"/>
              <a:ext cx="1250594" cy="2975356"/>
              <a:chOff x="-443509" y="3136851"/>
              <a:chExt cx="938994" cy="2988937"/>
            </a:xfrm>
          </p:grpSpPr>
          <p:cxnSp>
            <p:nvCxnSpPr>
              <p:cNvPr id="22" name="Elbow Connector 21"/>
              <p:cNvCxnSpPr/>
              <p:nvPr/>
            </p:nvCxnSpPr>
            <p:spPr>
              <a:xfrm rot="16200000" flipH="1">
                <a:off x="-1466080" y="4164224"/>
                <a:ext cx="2988937" cy="934192"/>
              </a:xfrm>
              <a:prstGeom prst="bentConnector3">
                <a:avLst>
                  <a:gd name="adj1" fmla="val 99968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-443509" y="3146816"/>
                <a:ext cx="36116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0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56A1848-F08B-CF42-8DE2-3708F057D0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Symbolic </a:t>
            </a:r>
            <a:r>
              <a:rPr lang="en-US" altLang="en-US" sz="4000" b="1" dirty="0"/>
              <a:t>Constants (</a:t>
            </a:r>
            <a:r>
              <a:rPr lang="en-US" altLang="en-US" sz="4000" b="1" dirty="0">
                <a:solidFill>
                  <a:schemeClr val="accent3"/>
                </a:solidFill>
              </a:rPr>
              <a:t>MSAM</a:t>
            </a:r>
            <a:r>
              <a:rPr lang="en-US" altLang="en-US" sz="4000" b="1" dirty="0"/>
              <a:t>)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924" y="1944974"/>
            <a:ext cx="6934200" cy="3124200"/>
          </a:xfrm>
        </p:spPr>
        <p:txBody>
          <a:bodyPr/>
          <a:lstStyle/>
          <a:p>
            <a:pPr>
              <a:buFont typeface="Wingdings" charset="2"/>
              <a:buChar char="ü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Equal-Sign</a:t>
            </a:r>
            <a:r>
              <a:rPr lang="en-US" altLang="en-US" dirty="0"/>
              <a:t> Directive  ( = )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Calculating the Sizes of Arrays and Strings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EQU</a:t>
            </a:r>
            <a:r>
              <a:rPr lang="en-US" altLang="en-US" dirty="0"/>
              <a:t> Directive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TEXTEQU</a:t>
            </a:r>
            <a:r>
              <a:rPr lang="en-US" altLang="en-US" dirty="0"/>
              <a:t> Directive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70464" y="4215575"/>
            <a:ext cx="4421660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Good programming style to use </a:t>
            </a:r>
            <a:r>
              <a:rPr lang="en-US" altLang="en-US" sz="2000" b="1" u="sng" dirty="0">
                <a:solidFill>
                  <a:srgbClr val="00B050"/>
                </a:solidFill>
              </a:rPr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2891404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56A1848-F08B-CF42-8DE2-3708F057D0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Symbolic </a:t>
            </a:r>
            <a:r>
              <a:rPr lang="en-US" altLang="en-US" sz="4000" b="1" dirty="0"/>
              <a:t>Constants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1887" y="3559852"/>
            <a:ext cx="54733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a </a:t>
            </a:r>
            <a:r>
              <a:rPr lang="en-US" dirty="0"/>
              <a:t>symbolic </a:t>
            </a:r>
            <a:r>
              <a:rPr lang="en-US"/>
              <a:t>constant does not reserve </a:t>
            </a:r>
            <a:r>
              <a:rPr lang="en-US" dirty="0"/>
              <a:t>a storage? </a:t>
            </a:r>
            <a:r>
              <a:rPr lang="en-US" sz="2500" dirty="0"/>
              <a:t>🤔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72768" y="5257123"/>
            <a:ext cx="9747504" cy="1032869"/>
            <a:chOff x="1572768" y="5129107"/>
            <a:chExt cx="9747504" cy="1032869"/>
          </a:xfrm>
        </p:grpSpPr>
        <p:sp>
          <p:nvSpPr>
            <p:cNvPr id="10" name="Rectangle 9"/>
            <p:cNvSpPr/>
            <p:nvPr/>
          </p:nvSpPr>
          <p:spPr>
            <a:xfrm>
              <a:off x="1572768" y="5129107"/>
              <a:ext cx="97475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F2A2B"/>
                  </a:solidFill>
                </a:rPr>
                <a:t>When the file is </a:t>
              </a:r>
              <a:r>
                <a:rPr lang="en-US" u="sng">
                  <a:solidFill>
                    <a:srgbClr val="2F2A2B"/>
                  </a:solidFill>
                </a:rPr>
                <a:t>assembled</a:t>
              </a:r>
              <a:r>
                <a:rPr lang="en-US">
                  <a:solidFill>
                    <a:srgbClr val="2F2A2B"/>
                  </a:solidFill>
                </a:rPr>
                <a:t>, MASM will scan the source file and produce the corresponding code lines:</a:t>
              </a:r>
              <a:endParaRPr lang="en-US" dirty="0">
                <a:solidFill>
                  <a:srgbClr val="2F2A2B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6942" y="5659818"/>
              <a:ext cx="1888552" cy="50215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812050" y="4210361"/>
            <a:ext cx="2022684" cy="775656"/>
            <a:chOff x="4812050" y="4082345"/>
            <a:chExt cx="2022684" cy="775656"/>
          </a:xfrm>
        </p:grpSpPr>
        <p:grpSp>
          <p:nvGrpSpPr>
            <p:cNvPr id="9" name="Group 8"/>
            <p:cNvGrpSpPr/>
            <p:nvPr/>
          </p:nvGrpSpPr>
          <p:grpSpPr>
            <a:xfrm>
              <a:off x="4812050" y="4082345"/>
              <a:ext cx="2022684" cy="775656"/>
              <a:chOff x="4812050" y="4192073"/>
              <a:chExt cx="2022684" cy="77565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6942" y="4192073"/>
                <a:ext cx="1609621" cy="2908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2050" y="4600979"/>
                <a:ext cx="2022684" cy="36675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766624" y="4090407"/>
              <a:ext cx="236037" cy="252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353312" y="1872048"/>
            <a:ext cx="980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A symbolic constant </a:t>
            </a:r>
            <a:r>
              <a:rPr lang="en-US" dirty="0">
                <a:solidFill>
                  <a:srgbClr val="2F2A2B"/>
                </a:solidFill>
              </a:rPr>
              <a:t>(or symbol definition) is created by </a:t>
            </a:r>
            <a:r>
              <a:rPr lang="en-US" u="sng" dirty="0">
                <a:solidFill>
                  <a:srgbClr val="2F2A2B"/>
                </a:solidFill>
              </a:rPr>
              <a:t>associating</a:t>
            </a:r>
            <a:r>
              <a:rPr lang="en-US" dirty="0">
                <a:solidFill>
                  <a:srgbClr val="2F2A2B"/>
                </a:solidFill>
              </a:rPr>
              <a:t> an identifier (a symbol) with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 </a:t>
            </a:r>
            <a:r>
              <a:rPr lang="en-US" b="1" dirty="0">
                <a:solidFill>
                  <a:schemeClr val="accent3"/>
                </a:solidFill>
              </a:rPr>
              <a:t>integer</a:t>
            </a:r>
            <a:r>
              <a:rPr lang="en-US" dirty="0">
                <a:solidFill>
                  <a:srgbClr val="2F2A2B"/>
                </a:solidFill>
              </a:rPr>
              <a:t> expression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or some </a:t>
            </a:r>
            <a:r>
              <a:rPr lang="en-US" b="1" dirty="0">
                <a:solidFill>
                  <a:schemeClr val="accent3"/>
                </a:solidFill>
              </a:rPr>
              <a:t>text</a:t>
            </a:r>
            <a:r>
              <a:rPr lang="en-US" dirty="0">
                <a:solidFill>
                  <a:srgbClr val="2F2A2B"/>
                </a:solidFill>
              </a:rPr>
              <a:t>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562" y="2618107"/>
            <a:ext cx="4277826" cy="10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397DF9B-DAD8-974A-B272-4F3DD835DD5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Symbolic </a:t>
            </a:r>
            <a:r>
              <a:rPr lang="en-US" altLang="en-US" sz="4000" b="1" dirty="0"/>
              <a:t>Constants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C00000"/>
                </a:solidFill>
              </a:rPr>
              <a:t>Equal-Sign</a:t>
            </a:r>
            <a:r>
              <a:rPr lang="en-US" altLang="en-US" sz="4000" b="1" dirty="0">
                <a:solidFill>
                  <a:schemeClr val="accent3"/>
                </a:solidFill>
              </a:rPr>
              <a:t> Directive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2093" y="186072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i="1" dirty="0"/>
              <a:t> name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=</a:t>
            </a:r>
            <a:r>
              <a:rPr lang="en-US" altLang="en-US" dirty="0"/>
              <a:t> </a:t>
            </a:r>
            <a:r>
              <a:rPr lang="en-US" altLang="en-US" i="1" dirty="0"/>
              <a:t>expression</a:t>
            </a:r>
          </a:p>
          <a:p>
            <a:pPr lvl="1" eaLnBrk="1" hangingPunct="1"/>
            <a:r>
              <a:rPr lang="en-US" altLang="en-US" dirty="0"/>
              <a:t>expression is a </a:t>
            </a:r>
            <a:r>
              <a:rPr lang="en-US" altLang="en-US" b="1" dirty="0">
                <a:solidFill>
                  <a:schemeClr val="accent3"/>
                </a:solidFill>
              </a:rPr>
              <a:t>32-bit integer </a:t>
            </a:r>
            <a:r>
              <a:rPr lang="en-US" altLang="en-US" dirty="0"/>
              <a:t>(expression or constant)</a:t>
            </a:r>
          </a:p>
          <a:p>
            <a:pPr lvl="1" eaLnBrk="1" hangingPunct="1"/>
            <a:r>
              <a:rPr lang="en-US" altLang="en-US" dirty="0"/>
              <a:t>may be redefined</a:t>
            </a:r>
          </a:p>
          <a:p>
            <a:pPr lvl="1" eaLnBrk="1" hangingPunct="1"/>
            <a:r>
              <a:rPr lang="en-US" altLang="en-US" i="1" dirty="0"/>
              <a:t>name</a:t>
            </a:r>
            <a:r>
              <a:rPr lang="en-US" altLang="en-US" dirty="0"/>
              <a:t> is called a </a:t>
            </a:r>
            <a:r>
              <a:rPr lang="en-US" altLang="en-US" dirty="0">
                <a:solidFill>
                  <a:schemeClr val="tx2"/>
                </a:solidFill>
              </a:rPr>
              <a:t>symbolic constant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Good programming style to use symbols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96" y="4012395"/>
            <a:ext cx="1609621" cy="290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04" y="4421301"/>
            <a:ext cx="2022684" cy="366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2093" y="375266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Ex.</a:t>
            </a:r>
          </a:p>
        </p:txBody>
      </p:sp>
    </p:spTree>
    <p:extLst>
      <p:ext uri="{BB962C8B-B14F-4D97-AF65-F5344CB8AC3E}">
        <p14:creationId xmlns:p14="http://schemas.microsoft.com/office/powerpoint/2010/main" val="177272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1185F61-54DE-8E4C-84F9-DD79D04026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4656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Equal-Sign Directive: </a:t>
            </a:r>
            <a:r>
              <a:rPr lang="en-US" altLang="en-US" sz="3600" b="1" dirty="0">
                <a:solidFill>
                  <a:schemeClr val="accent3"/>
                </a:solidFill>
              </a:rPr>
              <a:t>Calculating the Size of a </a:t>
            </a:r>
            <a:r>
              <a:rPr lang="en-US" altLang="en-US" sz="3600" b="1" dirty="0">
                <a:solidFill>
                  <a:srgbClr val="C00000"/>
                </a:solidFill>
              </a:rPr>
              <a:t>Byte</a:t>
            </a:r>
            <a:r>
              <a:rPr lang="en-US" altLang="en-US" sz="3600" b="1" dirty="0">
                <a:solidFill>
                  <a:schemeClr val="accent3"/>
                </a:solidFill>
              </a:rPr>
              <a:t> Array</a:t>
            </a:r>
          </a:p>
        </p:txBody>
      </p:sp>
      <p:sp>
        <p:nvSpPr>
          <p:cNvPr id="2" name="Rectangle 1"/>
          <p:cNvSpPr/>
          <p:nvPr/>
        </p:nvSpPr>
        <p:spPr>
          <a:xfrm>
            <a:off x="1399252" y="1831547"/>
            <a:ext cx="99152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using an array, we usually like to know its size.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following example uses a constant named </a:t>
            </a:r>
            <a:r>
              <a:rPr lang="en-US" dirty="0" err="1">
                <a:solidFill>
                  <a:srgbClr val="2F2A2B"/>
                </a:solidFill>
              </a:rPr>
              <a:t>ListSize</a:t>
            </a:r>
            <a:r>
              <a:rPr lang="en-US" dirty="0">
                <a:solidFill>
                  <a:srgbClr val="2F2A2B"/>
                </a:solidFill>
              </a:rPr>
              <a:t> to declare the size of list:</a:t>
            </a:r>
          </a:p>
          <a:p>
            <a:pPr lvl="3"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</a:rPr>
              <a:t>list </a:t>
            </a:r>
            <a:r>
              <a:rPr lang="en-US" dirty="0">
                <a:solidFill>
                  <a:schemeClr val="accent3"/>
                </a:solidFill>
              </a:rPr>
              <a:t>BYTE</a:t>
            </a:r>
            <a:r>
              <a:rPr lang="en-US" dirty="0">
                <a:solidFill>
                  <a:srgbClr val="2F2A2B"/>
                </a:solidFill>
              </a:rPr>
              <a:t> 10,20,30,40</a:t>
            </a:r>
          </a:p>
          <a:p>
            <a:pPr lvl="3"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</a:rPr>
              <a:t>ListSize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=</a:t>
            </a:r>
            <a:r>
              <a:rPr lang="en-US" dirty="0">
                <a:solidFill>
                  <a:srgbClr val="2F2A2B"/>
                </a:solidFill>
              </a:rPr>
              <a:t> 4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5041" y="3766607"/>
            <a:ext cx="521068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C00000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u="sng" dirty="0">
                <a:solidFill>
                  <a:srgbClr val="C00000"/>
                </a:solidFill>
              </a:rPr>
              <a:t>array’s size </a:t>
            </a:r>
            <a:r>
              <a:rPr lang="en-US" sz="1600" dirty="0">
                <a:solidFill>
                  <a:schemeClr val="tx1"/>
                </a:solidFill>
              </a:rPr>
              <a:t>can lead to 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u="sng" dirty="0">
                <a:solidFill>
                  <a:srgbClr val="C00000"/>
                </a:solidFill>
              </a:rPr>
              <a:t>programming error</a:t>
            </a:r>
            <a:r>
              <a:rPr lang="en-US" sz="1600" dirty="0">
                <a:solidFill>
                  <a:srgbClr val="C00000"/>
                </a:solidFill>
              </a:rPr>
              <a:t>, </a:t>
            </a:r>
          </a:p>
          <a:p>
            <a:pPr algn="just"/>
            <a:r>
              <a:rPr lang="en-US" sz="1600" dirty="0">
                <a:solidFill>
                  <a:srgbClr val="C00000"/>
                </a:solidFill>
              </a:rPr>
              <a:t>- </a:t>
            </a:r>
            <a:r>
              <a:rPr lang="en-US" sz="1600" dirty="0">
                <a:solidFill>
                  <a:schemeClr val="accent3"/>
                </a:solidFill>
              </a:rPr>
              <a:t>ex</a:t>
            </a:r>
            <a:r>
              <a:rPr lang="en-US" sz="1600" dirty="0">
                <a:solidFill>
                  <a:schemeClr val="tx1"/>
                </a:solidFill>
              </a:rPr>
              <a:t>., if you should later </a:t>
            </a:r>
            <a:r>
              <a:rPr lang="en-US" sz="1600" b="1" u="sng" dirty="0">
                <a:solidFill>
                  <a:srgbClr val="C00000"/>
                </a:solidFill>
              </a:rPr>
              <a:t>insert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or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u="sng" dirty="0">
                <a:solidFill>
                  <a:srgbClr val="C00000"/>
                </a:solidFill>
              </a:rPr>
              <a:t>remove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array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u="sng" dirty="0">
                <a:solidFill>
                  <a:srgbClr val="C00000"/>
                </a:solidFill>
              </a:rPr>
              <a:t>elements</a:t>
            </a:r>
            <a:r>
              <a:rPr lang="en-US" sz="1600" dirty="0">
                <a:solidFill>
                  <a:srgbClr val="C00000"/>
                </a:solidFill>
              </a:rPr>
              <a:t>.</a:t>
            </a:r>
            <a:endParaRPr lang="en-US" sz="1600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9251" y="4653087"/>
            <a:ext cx="935761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A </a:t>
            </a:r>
            <a:r>
              <a:rPr lang="en-US" u="sng" dirty="0">
                <a:solidFill>
                  <a:srgbClr val="2F2A2B"/>
                </a:solidFill>
              </a:rPr>
              <a:t>better way </a:t>
            </a:r>
            <a:r>
              <a:rPr lang="en-US" dirty="0">
                <a:solidFill>
                  <a:srgbClr val="2F2A2B"/>
                </a:solidFill>
              </a:rPr>
              <a:t>to declare an array size is to </a:t>
            </a:r>
            <a:r>
              <a:rPr lang="en-US" b="1" u="sng" dirty="0">
                <a:solidFill>
                  <a:srgbClr val="2F2A2B"/>
                </a:solidFill>
              </a:rPr>
              <a:t>let the assembler calculate its value for you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How?</a:t>
            </a:r>
            <a:endParaRPr lang="en-US" b="1" dirty="0">
              <a:solidFill>
                <a:srgbClr val="C00000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9251" y="5439988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$ operator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(current location counter)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1185F61-54DE-8E4C-84F9-DD79D04026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4656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Equal-Sign Directive:</a:t>
            </a: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chemeClr val="accent3"/>
                </a:solidFill>
              </a:rPr>
              <a:t>Calculating the Size of a </a:t>
            </a:r>
            <a:r>
              <a:rPr lang="en-US" altLang="en-US" sz="3600" b="1" dirty="0">
                <a:solidFill>
                  <a:srgbClr val="C00000"/>
                </a:solidFill>
              </a:rPr>
              <a:t>Byte</a:t>
            </a:r>
            <a:r>
              <a:rPr lang="en-US" altLang="en-US" sz="3600" b="1" dirty="0">
                <a:solidFill>
                  <a:schemeClr val="accent3"/>
                </a:solidFill>
              </a:rPr>
              <a:t> Array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170" y="3614474"/>
            <a:ext cx="6477000" cy="945891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Current location counter: </a:t>
            </a:r>
            <a:r>
              <a:rPr lang="en-US" altLang="en-US" sz="1800" b="1" dirty="0">
                <a:solidFill>
                  <a:schemeClr val="accent3"/>
                </a:solidFill>
              </a:rPr>
              <a:t>$</a:t>
            </a:r>
          </a:p>
          <a:p>
            <a:pPr lvl="1" eaLnBrk="1" hangingPunct="1"/>
            <a:r>
              <a:rPr lang="en-US" altLang="en-US" dirty="0"/>
              <a:t>Subtract address of list</a:t>
            </a:r>
          </a:p>
          <a:p>
            <a:pPr lvl="1" eaLnBrk="1" hangingPunct="1"/>
            <a:r>
              <a:rPr lang="en-US" altLang="en-US" dirty="0"/>
              <a:t>Difference is the number of bytes</a:t>
            </a: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2526624" y="2414607"/>
            <a:ext cx="2612304" cy="123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22860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chemeClr val="accent3"/>
                </a:solidFill>
              </a:rPr>
              <a:t>Ex.</a:t>
            </a:r>
            <a:r>
              <a:rPr lang="en-US" altLang="en-US" sz="1800" dirty="0"/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list</a:t>
            </a:r>
            <a:r>
              <a:rPr lang="en-US" altLang="en-US" sz="1800" b="1" dirty="0">
                <a:latin typeface="+mn-lt"/>
              </a:rPr>
              <a:t> BYTE </a:t>
            </a:r>
            <a:r>
              <a:rPr lang="en-US" altLang="en-US" sz="1800" dirty="0">
                <a:latin typeface="+mn-lt"/>
              </a:rPr>
              <a:t>10,20,30,40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</a:t>
            </a:r>
            <a:r>
              <a:rPr lang="en-US" altLang="en-US" sz="1800" b="1" dirty="0" err="1">
                <a:solidFill>
                  <a:schemeClr val="accent3"/>
                </a:solidFill>
                <a:latin typeface="+mn-lt"/>
              </a:rPr>
              <a:t>ListSize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= (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$</a:t>
            </a:r>
            <a:r>
              <a:rPr lang="en-US" altLang="en-US" sz="1800" b="1" dirty="0">
                <a:latin typeface="+mn-lt"/>
              </a:rPr>
              <a:t> -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list</a:t>
            </a:r>
            <a:r>
              <a:rPr lang="en-US" altLang="en-US" sz="1800" b="1" dirty="0">
                <a:latin typeface="+mn-lt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4170" y="1835315"/>
            <a:ext cx="9951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$</a:t>
            </a:r>
            <a:r>
              <a:rPr lang="en-US" dirty="0">
                <a:solidFill>
                  <a:srgbClr val="2F2A2B"/>
                </a:solidFill>
              </a:rPr>
              <a:t> operator (</a:t>
            </a:r>
            <a:r>
              <a:rPr lang="en-US" b="1" dirty="0">
                <a:solidFill>
                  <a:schemeClr val="accent3"/>
                </a:solidFill>
              </a:rPr>
              <a:t>current location counter</a:t>
            </a:r>
            <a:r>
              <a:rPr lang="en-US" dirty="0">
                <a:solidFill>
                  <a:srgbClr val="2F2A2B"/>
                </a:solidFill>
              </a:rPr>
              <a:t>) </a:t>
            </a:r>
            <a:r>
              <a:rPr lang="en-US" b="1" dirty="0"/>
              <a:t>returns the offset </a:t>
            </a:r>
            <a:r>
              <a:rPr lang="en-US" dirty="0">
                <a:solidFill>
                  <a:srgbClr val="2F2A2B"/>
                </a:solidFill>
              </a:rPr>
              <a:t>associated </a:t>
            </a:r>
            <a:r>
              <a:rPr lang="en-US" dirty="0"/>
              <a:t>with the current program statement.</a:t>
            </a:r>
          </a:p>
          <a:p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0744" y="5115420"/>
            <a:ext cx="4264896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</a:rPr>
              <a:t>Produces too large  value (</a:t>
            </a:r>
            <a:r>
              <a:rPr lang="en-US" sz="1600" b="1" dirty="0">
                <a:solidFill>
                  <a:schemeClr val="accent3"/>
                </a:solidFill>
              </a:rPr>
              <a:t>24</a:t>
            </a:r>
            <a:r>
              <a:rPr lang="en-US" sz="1600" dirty="0">
                <a:solidFill>
                  <a:srgbClr val="2F2A2B"/>
                </a:solidFill>
              </a:rPr>
              <a:t>) for </a:t>
            </a:r>
            <a:r>
              <a:rPr lang="en-US" sz="1600" dirty="0" err="1">
                <a:solidFill>
                  <a:srgbClr val="2F2A2B"/>
                </a:solidFill>
              </a:rPr>
              <a:t>ListSize</a:t>
            </a:r>
            <a:r>
              <a:rPr lang="en-US" sz="1600" dirty="0">
                <a:solidFill>
                  <a:srgbClr val="2F2A2B"/>
                </a:solidFill>
              </a:rPr>
              <a:t>?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</a:rPr>
              <a:t>Because the storage used by </a:t>
            </a:r>
            <a:r>
              <a:rPr lang="en-US" sz="1600" b="1" dirty="0">
                <a:solidFill>
                  <a:schemeClr val="accent3"/>
                </a:solidFill>
              </a:rPr>
              <a:t>var2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dirty="0">
                <a:solidFill>
                  <a:srgbClr val="2F2A2B"/>
                </a:solidFill>
              </a:rPr>
              <a:t>affects the </a:t>
            </a:r>
            <a:r>
              <a:rPr lang="en-US" sz="1600" b="1" u="sng" dirty="0">
                <a:solidFill>
                  <a:srgbClr val="2F2A2B"/>
                </a:solidFill>
              </a:rPr>
              <a:t>distance</a:t>
            </a:r>
            <a:r>
              <a:rPr lang="en-US" sz="1600" dirty="0">
                <a:solidFill>
                  <a:srgbClr val="2F2A2B"/>
                </a:solidFill>
              </a:rPr>
              <a:t> between the </a:t>
            </a:r>
            <a:r>
              <a:rPr lang="en-US" sz="1600" b="1" dirty="0">
                <a:solidFill>
                  <a:srgbClr val="2F2A2B"/>
                </a:solidFill>
              </a:rPr>
              <a:t>current location </a:t>
            </a:r>
            <a:r>
              <a:rPr lang="en-US" sz="1600" dirty="0">
                <a:solidFill>
                  <a:srgbClr val="2F2A2B"/>
                </a:solidFill>
              </a:rPr>
              <a:t>counter and </a:t>
            </a:r>
            <a:r>
              <a:rPr lang="en-US" sz="1600" b="1" dirty="0">
                <a:solidFill>
                  <a:srgbClr val="2F2A2B"/>
                </a:solidFill>
              </a:rPr>
              <a:t>the offset </a:t>
            </a:r>
            <a:r>
              <a:rPr lang="en-US" sz="1600" dirty="0">
                <a:solidFill>
                  <a:srgbClr val="2F2A2B"/>
                </a:solidFill>
              </a:rPr>
              <a:t>of list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64170" y="4746088"/>
            <a:ext cx="5094498" cy="1433385"/>
            <a:chOff x="1264170" y="4746088"/>
            <a:chExt cx="5094498" cy="14333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299" y="5261662"/>
              <a:ext cx="3059369" cy="91781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264170" y="4746088"/>
              <a:ext cx="4366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charset="0"/>
                <a:buChar char="•"/>
              </a:pPr>
              <a:r>
                <a:rPr lang="en-US" altLang="en-US"/>
                <a:t> How about this (when $ location changes)?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44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  <p:bldP spid="48134" grpId="0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1185F61-54DE-8E4C-84F9-DD79D04026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4656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Equal-Sign Directive:</a:t>
            </a: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chemeClr val="accent3"/>
                </a:solidFill>
              </a:rPr>
              <a:t>Calculating the Size of a </a:t>
            </a:r>
            <a:r>
              <a:rPr lang="en-US" altLang="en-US" sz="3600" b="1" dirty="0">
                <a:solidFill>
                  <a:srgbClr val="C00000"/>
                </a:solidFill>
              </a:rPr>
              <a:t>Byte</a:t>
            </a:r>
            <a:r>
              <a:rPr lang="en-US" altLang="en-US" sz="3600" b="1" dirty="0">
                <a:solidFill>
                  <a:schemeClr val="accent3"/>
                </a:solidFill>
              </a:rPr>
              <a:t> Array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9" y="4287053"/>
            <a:ext cx="7935292" cy="99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4066" y="1977128"/>
            <a:ext cx="555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How about </a:t>
            </a:r>
            <a:r>
              <a:rPr lang="en-US" b="1" dirty="0">
                <a:solidFill>
                  <a:schemeClr val="accent3"/>
                </a:solidFill>
              </a:rPr>
              <a:t>calculating the length of a string manually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5257" y="367633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Let the assembler do it: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21" y="2469274"/>
            <a:ext cx="7213288" cy="585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21" y="3153064"/>
            <a:ext cx="2007006" cy="281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327" y="311560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924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65EE87-0E04-004D-A603-E47F3000FED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Equal-Sign Directive: </a:t>
            </a:r>
            <a:r>
              <a:rPr lang="en-US" altLang="en-US" sz="3600" b="1" dirty="0">
                <a:solidFill>
                  <a:schemeClr val="accent3"/>
                </a:solidFill>
              </a:rPr>
              <a:t>Calculating the Size of a </a:t>
            </a:r>
            <a:r>
              <a:rPr lang="en-US" altLang="en-US" sz="3600" b="1" dirty="0">
                <a:solidFill>
                  <a:srgbClr val="C00000"/>
                </a:solidFill>
              </a:rPr>
              <a:t>Word</a:t>
            </a:r>
            <a:r>
              <a:rPr lang="en-US" altLang="en-US" sz="3600" b="1" dirty="0">
                <a:solidFill>
                  <a:schemeClr val="accent3"/>
                </a:solidFill>
              </a:rPr>
              <a:t> Array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6688" y="1877231"/>
            <a:ext cx="7772400" cy="838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Divide total number of bytes by 2 (the size of a word)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6688" y="3620640"/>
            <a:ext cx="2526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How about </a:t>
            </a:r>
            <a:r>
              <a:rPr lang="en-US" sz="2000" b="1" dirty="0">
                <a:solidFill>
                  <a:srgbClr val="C00000"/>
                </a:solidFill>
              </a:rPr>
              <a:t>DWORD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65" y="4385035"/>
            <a:ext cx="7760350" cy="693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23" y="2441346"/>
            <a:ext cx="5458914" cy="7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Basic Elements of Assembly Language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Example: Adding and Subtracting Integers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Assembling, Linking, and Running Programs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Defining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Symbolic Constants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64-Bit Programming</a:t>
            </a:r>
            <a:endParaRPr lang="en-US" altLang="en-US" sz="3200" b="1" i="1" dirty="0"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78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14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64-Bit Programming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1219200" y="1928525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sz="1800" dirty="0"/>
              <a:t>MASM supports 64-bit programming, </a:t>
            </a:r>
          </a:p>
          <a:p>
            <a:pPr>
              <a:buFont typeface="Arial" charset="0"/>
              <a:buChar char="•"/>
            </a:pPr>
            <a:r>
              <a:rPr lang="en-US" altLang="en-US" sz="1800" dirty="0"/>
              <a:t> The following directives are not permitted:</a:t>
            </a:r>
          </a:p>
          <a:p>
            <a:pPr lvl="1"/>
            <a:r>
              <a:rPr lang="en-US" altLang="en-US" dirty="0"/>
              <a:t>.</a:t>
            </a:r>
            <a:r>
              <a:rPr lang="en-US" altLang="en-US" b="1" dirty="0">
                <a:solidFill>
                  <a:schemeClr val="accent3"/>
                </a:solidFill>
              </a:rPr>
              <a:t>386, </a:t>
            </a:r>
            <a:r>
              <a:rPr lang="en-US" altLang="en-US" dirty="0"/>
              <a:t>.</a:t>
            </a:r>
            <a:r>
              <a:rPr lang="en-US" altLang="en-US" b="1" dirty="0">
                <a:solidFill>
                  <a:schemeClr val="accent3"/>
                </a:solidFill>
              </a:rPr>
              <a:t>model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3"/>
                </a:solidFill>
              </a:rPr>
              <a:t>.</a:t>
            </a:r>
            <a:r>
              <a:rPr lang="en-US" altLang="en-US" b="1" dirty="0">
                <a:solidFill>
                  <a:schemeClr val="accent3"/>
                </a:solidFill>
              </a:rPr>
              <a:t>stack </a:t>
            </a:r>
            <a:r>
              <a:rPr lang="en-US" altLang="en-US" b="1" dirty="0">
                <a:solidFill>
                  <a:srgbClr val="C00000"/>
                </a:solidFill>
              </a:rPr>
              <a:t>(what? No stack </a:t>
            </a:r>
            <a:r>
              <a:rPr lang="en-US" altLang="en-US" sz="2500" b="1" dirty="0">
                <a:solidFill>
                  <a:srgbClr val="C00000"/>
                </a:solidFill>
              </a:rPr>
              <a:t>😇</a:t>
            </a:r>
            <a:r>
              <a:rPr lang="en-US" altLang="en-US" b="1" dirty="0">
                <a:solidFill>
                  <a:srgbClr val="C00000"/>
                </a:solidFill>
              </a:rPr>
              <a:t>)</a:t>
            </a:r>
            <a:r>
              <a:rPr lang="en-US" altLang="en-US" b="1" dirty="0">
                <a:solidFill>
                  <a:schemeClr val="accent3"/>
                </a:solidFill>
              </a:rPr>
              <a:t>,  INVOKE</a:t>
            </a:r>
            <a:endParaRPr lang="en-US" altLang="en-US" dirty="0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AA74A7-64A4-D149-8B8B-818BBD31B3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3344" y="3475440"/>
            <a:ext cx="3277564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64-Bit Version of </a:t>
            </a:r>
            <a:r>
              <a:rPr lang="en-US" sz="2000" dirty="0" err="1"/>
              <a:t>AddTwoSum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426045" y="4139979"/>
            <a:ext cx="9343083" cy="2083025"/>
            <a:chOff x="1326235" y="3488748"/>
            <a:chExt cx="9343083" cy="2083025"/>
          </a:xfrm>
        </p:grpSpPr>
        <p:grpSp>
          <p:nvGrpSpPr>
            <p:cNvPr id="5" name="Group 4"/>
            <p:cNvGrpSpPr/>
            <p:nvPr/>
          </p:nvGrpSpPr>
          <p:grpSpPr>
            <a:xfrm>
              <a:off x="1326235" y="3488748"/>
              <a:ext cx="9343083" cy="2083025"/>
              <a:chOff x="1293056" y="3422135"/>
              <a:chExt cx="9908864" cy="236906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3056" y="3422135"/>
                <a:ext cx="5740437" cy="225572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480" y="3478986"/>
                <a:ext cx="3551440" cy="231221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372311" y="4998796"/>
                <a:ext cx="642871" cy="25225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2339" y="3955683"/>
                <a:ext cx="554407" cy="23782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?????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818254" y="3729272"/>
              <a:ext cx="517172" cy="2162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?????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38712" y="146539"/>
            <a:ext cx="5121107" cy="3274037"/>
            <a:chOff x="1097279" y="2031013"/>
            <a:chExt cx="5530519" cy="45353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7280" y="2031013"/>
              <a:ext cx="5530518" cy="324202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7279" y="5250116"/>
              <a:ext cx="3402330" cy="1316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503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64-Bit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35116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 Use 64-bit registers when possible: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88D2A06-0F7B-544A-9052-1A64ACEE00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96644" y="2722432"/>
            <a:ext cx="3869062" cy="23709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89387" y="2068475"/>
            <a:ext cx="5853080" cy="3890001"/>
            <a:chOff x="1097279" y="2031013"/>
            <a:chExt cx="5530519" cy="45353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7280" y="2031013"/>
              <a:ext cx="5530518" cy="32420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7279" y="5250116"/>
              <a:ext cx="3402330" cy="131623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2232959" y="3348861"/>
            <a:ext cx="2979604" cy="1671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706059" y="4142412"/>
            <a:ext cx="2238621" cy="1141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3577543" y="4007769"/>
            <a:ext cx="568956" cy="368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984561" y="4545682"/>
            <a:ext cx="470212" cy="334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11820" y="2626767"/>
            <a:ext cx="965236" cy="479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18434" y="3752490"/>
            <a:ext cx="797715" cy="297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5C2C8F4-41F6-5948-9F02-2500DD62323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Basic Elements of Assembly Language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65026"/>
            <a:ext cx="6248400" cy="4191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Integer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Integer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Character and string constants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Reserved words and identifiers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Directives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Labels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Mnemonics 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Comments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Examples</a:t>
            </a:r>
          </a:p>
        </p:txBody>
      </p:sp>
    </p:spTree>
    <p:extLst>
      <p:ext uri="{BB962C8B-B14F-4D97-AF65-F5344CB8AC3E}">
        <p14:creationId xmlns:p14="http://schemas.microsoft.com/office/powerpoint/2010/main" val="127415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C782B3F-0E19-1B4C-B478-589AB21EB50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Summary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1746" y="1856987"/>
            <a:ext cx="8624253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Integer expression, character constant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directive – interpreted by the assembler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instruction – executes at runtime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code, data, and stack segments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source, listing, object, map, executable files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Data definition directives:</a:t>
            </a:r>
          </a:p>
          <a:p>
            <a:pPr lvl="1"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600" dirty="0"/>
              <a:t>BYTE, SBYTE, WORD, SWORD, DWORD, SDWORD, QWORD, TBYTE, REAL4, REAL8, and REAL10</a:t>
            </a:r>
          </a:p>
          <a:p>
            <a:pPr lvl="1"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600" dirty="0"/>
              <a:t>DUP operator, location counter ($)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Symbolic constant</a:t>
            </a:r>
          </a:p>
          <a:p>
            <a:pPr lvl="1"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600" dirty="0"/>
              <a:t>EQU and TEXTEQU</a:t>
            </a:r>
          </a:p>
        </p:txBody>
      </p:sp>
    </p:spTree>
    <p:extLst>
      <p:ext uri="{BB962C8B-B14F-4D97-AF65-F5344CB8AC3E}">
        <p14:creationId xmlns:p14="http://schemas.microsoft.com/office/powerpoint/2010/main" val="414789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2AC14FF-E313-034E-AD4C-CBB1150BC7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Elements of Assembly Language: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Integer Constants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1206" y="1850672"/>
            <a:ext cx="6858000" cy="4495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Optional </a:t>
            </a:r>
            <a:r>
              <a:rPr lang="en-US" altLang="en-US" b="1" dirty="0"/>
              <a:t>leading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+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chemeClr val="accent3"/>
                </a:solidFill>
              </a:rPr>
              <a:t>–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sign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binary, decimal, hexadecimal, or octal digits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 Common radix characters: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h – hexadecimal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d – decimal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b – binary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o/q – octal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r – encoded real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7" y="3795899"/>
            <a:ext cx="5688792" cy="19149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8724" y="3288760"/>
            <a:ext cx="244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accent3"/>
                </a:solidFill>
              </a:rPr>
              <a:t> Examples</a:t>
            </a:r>
            <a:r>
              <a:rPr lang="en-US" altLang="en-US" dirty="0"/>
              <a:t>:</a:t>
            </a:r>
            <a:endParaRPr lang="en-US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945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60106</TotalTime>
  <Words>3930</Words>
  <Application>Microsoft Macintosh PowerPoint</Application>
  <PresentationFormat>Widescreen</PresentationFormat>
  <Paragraphs>726</Paragraphs>
  <Slides>80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Courier New</vt:lpstr>
      <vt:lpstr>Helvetica</vt:lpstr>
      <vt:lpstr>Times</vt:lpstr>
      <vt:lpstr>Times New Roman</vt:lpstr>
      <vt:lpstr>Wingdings</vt:lpstr>
      <vt:lpstr>Retrospect</vt:lpstr>
      <vt:lpstr>VISIO</vt:lpstr>
      <vt:lpstr>CSC 3210 Computer Organization and Programming</vt:lpstr>
      <vt:lpstr>Outline</vt:lpstr>
      <vt:lpstr>Basic Language Elements</vt:lpstr>
      <vt:lpstr>Basic Language Elements</vt:lpstr>
      <vt:lpstr>PowerPoint Presentation</vt:lpstr>
      <vt:lpstr>PowerPoint Presentation</vt:lpstr>
      <vt:lpstr>Basic Language Elements: Adding a Variable</vt:lpstr>
      <vt:lpstr>Basic Elements of Assembly Language</vt:lpstr>
      <vt:lpstr>Basic Elements of Assembly Language: Integer Constants</vt:lpstr>
      <vt:lpstr>Basic Elements of Assembly Language: Integer Expressions</vt:lpstr>
      <vt:lpstr>Basic Elements of Assembly Language: Integer Expressions</vt:lpstr>
      <vt:lpstr>Basic Elements of Assembly Language: Character and String Constants</vt:lpstr>
      <vt:lpstr>Basic Elements of Assembly Language: Real Numbers</vt:lpstr>
      <vt:lpstr>Basic Elements of Assembly Language: Reserved Words</vt:lpstr>
      <vt:lpstr>Basic Elements of Assembly Language: Identifiers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Directives</vt:lpstr>
      <vt:lpstr>Basic Elements of Assembly Language: Instructions</vt:lpstr>
      <vt:lpstr>Instructions: Labels</vt:lpstr>
      <vt:lpstr>Instructions: Labels</vt:lpstr>
      <vt:lpstr>Instructions: Mnemonics</vt:lpstr>
      <vt:lpstr>Instructions: Operands</vt:lpstr>
      <vt:lpstr>Instructions: Operands</vt:lpstr>
      <vt:lpstr>Operands: Instruction Format</vt:lpstr>
      <vt:lpstr>Comments</vt:lpstr>
      <vt:lpstr>Comments: Examples</vt:lpstr>
      <vt:lpstr>Outline</vt:lpstr>
      <vt:lpstr>Example: Running the AddTwo Program</vt:lpstr>
      <vt:lpstr>Program Template</vt:lpstr>
      <vt:lpstr>Example: Adding and Subtracting Integers</vt:lpstr>
      <vt:lpstr>Example: Adding and Subtracting Integers</vt:lpstr>
      <vt:lpstr>Example: Adding and Subtracting Integers</vt:lpstr>
      <vt:lpstr>Example: Debugging the AddTwo Program</vt:lpstr>
      <vt:lpstr>Example: Running and Debugging the AddTwo Program</vt:lpstr>
      <vt:lpstr>Example: Running and Debugging the AddTwo Program</vt:lpstr>
      <vt:lpstr>Example: Running and Debugging the AddTwo Program</vt:lpstr>
      <vt:lpstr>Suggested Coding Standards</vt:lpstr>
      <vt:lpstr>Suggested Coding Standards</vt:lpstr>
      <vt:lpstr>Outline</vt:lpstr>
      <vt:lpstr>Assembling, Linking, and Running Programs</vt:lpstr>
      <vt:lpstr>Assemble - Link - Execute Cycle</vt:lpstr>
      <vt:lpstr>PowerPoint Presentation</vt:lpstr>
      <vt:lpstr>Listing File</vt:lpstr>
      <vt:lpstr>Listing File</vt:lpstr>
      <vt:lpstr>Listing File</vt:lpstr>
      <vt:lpstr>Map File</vt:lpstr>
      <vt:lpstr>Outline</vt:lpstr>
      <vt:lpstr>Defining Data: Outline</vt:lpstr>
      <vt:lpstr>Defining Data: Intrinsic Data Types</vt:lpstr>
      <vt:lpstr>Defining Data: Data Definition Statement</vt:lpstr>
      <vt:lpstr>Defining Data: Adding a Variable to the AddTwo Program</vt:lpstr>
      <vt:lpstr>Defining Data: Defining BYTE and SBYTE Data</vt:lpstr>
      <vt:lpstr>Defining Data: Defining Byte Arrays</vt:lpstr>
      <vt:lpstr>Defining Data: Defining Strings</vt:lpstr>
      <vt:lpstr>Defining Data: Using the DUP Operator</vt:lpstr>
      <vt:lpstr>Defining Data: Defining WORD and SWORD Data</vt:lpstr>
      <vt:lpstr>Defining Data: Defining DWORD and SDWORD Data</vt:lpstr>
      <vt:lpstr>Defining Data: Defining QWORD, Real Data, TBYTE</vt:lpstr>
      <vt:lpstr>PowerPoint Presentation</vt:lpstr>
      <vt:lpstr>Defining Data: Defining TBYTE</vt:lpstr>
      <vt:lpstr>Defining Data: Little Endian Order (X86 uses it)</vt:lpstr>
      <vt:lpstr>Defining Data: Big Endian Order </vt:lpstr>
      <vt:lpstr>Defining Data: Adding Variables to AddSub</vt:lpstr>
      <vt:lpstr>Defining Data: Adding Variables to AddSub</vt:lpstr>
      <vt:lpstr>Defining Data: Declaring Uninitialized Data</vt:lpstr>
      <vt:lpstr>Outline</vt:lpstr>
      <vt:lpstr>Symbolic Constants (General)</vt:lpstr>
      <vt:lpstr>Symbolic Constants (MSAM)</vt:lpstr>
      <vt:lpstr>Symbolic Constants</vt:lpstr>
      <vt:lpstr>Symbolic Constants: Equal-Sign Directive</vt:lpstr>
      <vt:lpstr>Equal-Sign Directive: Calculating the Size of a Byte Array</vt:lpstr>
      <vt:lpstr>Equal-Sign Directive: Calculating the Size of a Byte Array</vt:lpstr>
      <vt:lpstr>Equal-Sign Directive: Calculating the Size of a Byte Array</vt:lpstr>
      <vt:lpstr>Equal-Sign Directive: Calculating the Size of a Word Array</vt:lpstr>
      <vt:lpstr>Outline</vt:lpstr>
      <vt:lpstr>64-Bit Programming</vt:lpstr>
      <vt:lpstr>64-Bit Programming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1566</cp:revision>
  <cp:lastPrinted>2017-09-17T16:53:06Z</cp:lastPrinted>
  <dcterms:created xsi:type="dcterms:W3CDTF">2016-08-11T20:34:21Z</dcterms:created>
  <dcterms:modified xsi:type="dcterms:W3CDTF">2022-02-10T14:27:18Z</dcterms:modified>
</cp:coreProperties>
</file>